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Lst>
  <p:notesMasterIdLst>
    <p:notesMasterId r:id="rId62"/>
  </p:notesMasterIdLst>
  <p:sldIdLst>
    <p:sldId id="256" r:id="rId4"/>
    <p:sldId id="270" r:id="rId5"/>
    <p:sldId id="521" r:id="rId6"/>
    <p:sldId id="271" r:id="rId7"/>
    <p:sldId id="530" r:id="rId8"/>
    <p:sldId id="531" r:id="rId9"/>
    <p:sldId id="532" r:id="rId10"/>
    <p:sldId id="533" r:id="rId11"/>
    <p:sldId id="534" r:id="rId12"/>
    <p:sldId id="535" r:id="rId13"/>
    <p:sldId id="573" r:id="rId14"/>
    <p:sldId id="574" r:id="rId15"/>
    <p:sldId id="575" r:id="rId16"/>
    <p:sldId id="526" r:id="rId17"/>
    <p:sldId id="527" r:id="rId18"/>
    <p:sldId id="541" r:id="rId19"/>
    <p:sldId id="542" r:id="rId20"/>
    <p:sldId id="543" r:id="rId21"/>
    <p:sldId id="546" r:id="rId22"/>
    <p:sldId id="545" r:id="rId23"/>
    <p:sldId id="522" r:id="rId24"/>
    <p:sldId id="525" r:id="rId25"/>
    <p:sldId id="547" r:id="rId26"/>
    <p:sldId id="548" r:id="rId27"/>
    <p:sldId id="550" r:id="rId28"/>
    <p:sldId id="551" r:id="rId29"/>
    <p:sldId id="553" r:id="rId30"/>
    <p:sldId id="537" r:id="rId31"/>
    <p:sldId id="552" r:id="rId32"/>
    <p:sldId id="554" r:id="rId33"/>
    <p:sldId id="555" r:id="rId34"/>
    <p:sldId id="538" r:id="rId35"/>
    <p:sldId id="556" r:id="rId36"/>
    <p:sldId id="557" r:id="rId37"/>
    <p:sldId id="558" r:id="rId38"/>
    <p:sldId id="559" r:id="rId39"/>
    <p:sldId id="560" r:id="rId40"/>
    <p:sldId id="561" r:id="rId41"/>
    <p:sldId id="523" r:id="rId42"/>
    <p:sldId id="528" r:id="rId43"/>
    <p:sldId id="562" r:id="rId44"/>
    <p:sldId id="563" r:id="rId45"/>
    <p:sldId id="564" r:id="rId46"/>
    <p:sldId id="524" r:id="rId47"/>
    <p:sldId id="529" r:id="rId48"/>
    <p:sldId id="565" r:id="rId49"/>
    <p:sldId id="568" r:id="rId50"/>
    <p:sldId id="566" r:id="rId51"/>
    <p:sldId id="569" r:id="rId52"/>
    <p:sldId id="567" r:id="rId53"/>
    <p:sldId id="570" r:id="rId54"/>
    <p:sldId id="571" r:id="rId55"/>
    <p:sldId id="572" r:id="rId56"/>
    <p:sldId id="539" r:id="rId57"/>
    <p:sldId id="540" r:id="rId58"/>
    <p:sldId id="576" r:id="rId59"/>
    <p:sldId id="577" r:id="rId60"/>
    <p:sldId id="267"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4546A"/>
    <a:srgbClr val="FFF2CC"/>
    <a:srgbClr val="9BC2E6"/>
    <a:srgbClr val="C65911"/>
    <a:srgbClr val="F4B084"/>
    <a:srgbClr val="D0CECE"/>
    <a:srgbClr val="00B050"/>
    <a:srgbClr val="D9E1F2"/>
    <a:srgbClr val="7B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1AFB3-29E6-447B-B27F-148947DB4599}" type="datetimeFigureOut">
              <a:rPr lang="it-IT" smtClean="0"/>
              <a:t>29/10/2024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3D3EB-9866-4FDF-AC45-BA588CACE6FD}" type="slidenum">
              <a:rPr lang="it-IT" smtClean="0"/>
              <a:t>‹N›</a:t>
            </a:fld>
            <a:endParaRPr lang="it-IT"/>
          </a:p>
        </p:txBody>
      </p:sp>
    </p:spTree>
    <p:extLst>
      <p:ext uri="{BB962C8B-B14F-4D97-AF65-F5344CB8AC3E}">
        <p14:creationId xmlns:p14="http://schemas.microsoft.com/office/powerpoint/2010/main" val="342820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4751851" y="503710"/>
            <a:ext cx="6913364" cy="4536504"/>
          </a:xfrm>
          <a:prstGeom prst="rect">
            <a:avLst/>
          </a:prstGeom>
        </p:spPr>
        <p:txBody>
          <a:bodyPr anchor="ctr" anchorCtr="0"/>
          <a:lstStyle>
            <a:lvl1pPr marL="0" indent="0">
              <a:buNone/>
              <a:defRPr sz="3600" b="1">
                <a:solidFill>
                  <a:schemeClr val="tx1">
                    <a:lumMod val="65000"/>
                    <a:lumOff val="35000"/>
                  </a:schemeClr>
                </a:solidFill>
                <a:latin typeface="+mj-lt"/>
              </a:defRPr>
            </a:lvl1pPr>
          </a:lstStyle>
          <a:p>
            <a:pPr lvl="0"/>
            <a:r>
              <a:rPr lang="it-IT" dirty="0"/>
              <a:t>Fare clic per inserire il titolo della presentazione</a:t>
            </a:r>
          </a:p>
        </p:txBody>
      </p:sp>
      <p:sp>
        <p:nvSpPr>
          <p:cNvPr id="6" name="Segnaposto testo 5"/>
          <p:cNvSpPr>
            <a:spLocks noGrp="1"/>
          </p:cNvSpPr>
          <p:nvPr>
            <p:ph type="body" sz="quarter" idx="11" hasCustomPrompt="1"/>
          </p:nvPr>
        </p:nvSpPr>
        <p:spPr>
          <a:xfrm>
            <a:off x="4751917" y="5379814"/>
            <a:ext cx="7008283" cy="425450"/>
          </a:xfrm>
          <a:prstGeom prst="rect">
            <a:avLst/>
          </a:prstGeom>
        </p:spPr>
        <p:txBody>
          <a:bodyPr/>
          <a:lstStyle>
            <a:lvl1pPr marL="0" indent="0">
              <a:buNone/>
              <a:defRPr sz="2400" b="1">
                <a:solidFill>
                  <a:schemeClr val="tx1">
                    <a:lumMod val="65000"/>
                    <a:lumOff val="35000"/>
                  </a:schemeClr>
                </a:solidFill>
                <a:latin typeface="+mj-lt"/>
              </a:defRPr>
            </a:lvl1pPr>
          </a:lstStyle>
          <a:p>
            <a:pPr lvl="0"/>
            <a:r>
              <a:rPr lang="it-IT" dirty="0"/>
              <a:t>Nome Cognome</a:t>
            </a:r>
          </a:p>
        </p:txBody>
      </p:sp>
      <p:sp>
        <p:nvSpPr>
          <p:cNvPr id="8" name="Segnaposto testo 7"/>
          <p:cNvSpPr>
            <a:spLocks noGrp="1"/>
          </p:cNvSpPr>
          <p:nvPr>
            <p:ph type="body" sz="quarter" idx="12" hasCustomPrompt="1"/>
          </p:nvPr>
        </p:nvSpPr>
        <p:spPr>
          <a:xfrm>
            <a:off x="4751919" y="5877942"/>
            <a:ext cx="7105649" cy="791418"/>
          </a:xfrm>
          <a:prstGeom prst="rect">
            <a:avLst/>
          </a:prstGeom>
        </p:spPr>
        <p:txBody>
          <a:bodyPr/>
          <a:lstStyle>
            <a:lvl1pPr marL="0" indent="0">
              <a:buNone/>
              <a:defRPr sz="2000" baseline="0">
                <a:solidFill>
                  <a:schemeClr val="tx1">
                    <a:lumMod val="65000"/>
                    <a:lumOff val="35000"/>
                  </a:schemeClr>
                </a:solidFill>
                <a:latin typeface="+mj-lt"/>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6B6B18-DEBE-4DCB-3D72-C8F28E48FE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6958B03-D6AD-EEB7-0268-CC42960B3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A90A05E-1D46-B4D2-9B68-B1670943952B}"/>
              </a:ext>
            </a:extLst>
          </p:cNvPr>
          <p:cNvSpPr>
            <a:spLocks noGrp="1"/>
          </p:cNvSpPr>
          <p:nvPr>
            <p:ph type="dt" sz="half" idx="10"/>
          </p:nvPr>
        </p:nvSpPr>
        <p:spPr/>
        <p:txBody>
          <a:bodyPr/>
          <a:lstStyle/>
          <a:p>
            <a:fld id="{B451E098-E7FC-4FBD-AE5F-21BC40381756}" type="datetimeFigureOut">
              <a:rPr lang="it-IT" smtClean="0"/>
              <a:t>29/10/2024</a:t>
            </a:fld>
            <a:endParaRPr lang="it-IT"/>
          </a:p>
        </p:txBody>
      </p:sp>
      <p:sp>
        <p:nvSpPr>
          <p:cNvPr id="5" name="Segnaposto piè di pagina 4">
            <a:extLst>
              <a:ext uri="{FF2B5EF4-FFF2-40B4-BE49-F238E27FC236}">
                <a16:creationId xmlns:a16="http://schemas.microsoft.com/office/drawing/2014/main" id="{691AC976-4865-7C78-013D-DD6CFB322B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745A0AE-B55F-9475-8384-02EB5EAEC833}"/>
              </a:ext>
            </a:extLst>
          </p:cNvPr>
          <p:cNvSpPr>
            <a:spLocks noGrp="1"/>
          </p:cNvSpPr>
          <p:nvPr>
            <p:ph type="sldNum" sz="quarter" idx="12"/>
          </p:nvPr>
        </p:nvSpPr>
        <p:spPr/>
        <p:txBody>
          <a:bodyPr/>
          <a:lstStyle/>
          <a:p>
            <a:fld id="{4C69F5A0-AB75-45CB-B960-9855EB720209}" type="slidenum">
              <a:rPr lang="it-IT" smtClean="0"/>
              <a:t>‹N›</a:t>
            </a:fld>
            <a:endParaRPr lang="it-IT"/>
          </a:p>
        </p:txBody>
      </p:sp>
    </p:spTree>
    <p:extLst>
      <p:ext uri="{BB962C8B-B14F-4D97-AF65-F5344CB8AC3E}">
        <p14:creationId xmlns:p14="http://schemas.microsoft.com/office/powerpoint/2010/main" val="235578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527052" y="1412878"/>
            <a:ext cx="11233149" cy="431949"/>
          </a:xfrm>
          <a:prstGeom prst="rect">
            <a:avLst/>
          </a:prstGeom>
        </p:spPr>
        <p:txBody>
          <a:bodyPr/>
          <a:lstStyle>
            <a:lvl1pPr marL="0" indent="0">
              <a:buFont typeface="Arial" panose="020B0604020202020204" pitchFamily="34" charset="0"/>
              <a:buNone/>
              <a:defRPr sz="1800" baseline="0">
                <a:latin typeface="+mn-lt"/>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527052" y="1989138"/>
            <a:ext cx="11233149" cy="3744118"/>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mn-lt"/>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527052" y="476676"/>
            <a:ext cx="11233149" cy="648071"/>
          </a:xfrm>
          <a:prstGeom prst="rect">
            <a:avLst/>
          </a:prstGeom>
        </p:spPr>
        <p:txBody>
          <a:bodyPr/>
          <a:lstStyle>
            <a:lvl1pPr marL="0" indent="0">
              <a:lnSpc>
                <a:spcPts val="2200"/>
              </a:lnSpc>
              <a:buNone/>
              <a:defRPr sz="2400" b="1">
                <a:solidFill>
                  <a:srgbClr val="BD2B0B"/>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527052" y="476676"/>
            <a:ext cx="11233149" cy="648071"/>
          </a:xfrm>
          <a:prstGeom prst="rect">
            <a:avLst/>
          </a:prstGeom>
        </p:spPr>
        <p:txBody>
          <a:bodyPr/>
          <a:lstStyle>
            <a:lvl1pPr marL="0" indent="0">
              <a:lnSpc>
                <a:spcPts val="2200"/>
              </a:lnSpc>
              <a:buNone/>
              <a:defRPr sz="2400" b="1">
                <a:solidFill>
                  <a:srgbClr val="BD2B0B"/>
                </a:solidFill>
                <a:latin typeface="+mj-lt"/>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527052" y="1412875"/>
            <a:ext cx="11233149" cy="4320381"/>
          </a:xfrm>
          <a:prstGeom prst="rect">
            <a:avLst/>
          </a:prstGeom>
        </p:spPr>
        <p:txBody>
          <a:bodyPr/>
          <a:lstStyle>
            <a:lvl1pPr marL="0" indent="0">
              <a:buFont typeface="Arial" panose="020B0604020202020204" pitchFamily="34" charset="0"/>
              <a:buNone/>
              <a:defRPr sz="1800" baseline="0">
                <a:latin typeface="+mn-lt"/>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911027" y="2781300"/>
            <a:ext cx="10369551" cy="2879948"/>
          </a:xfrm>
          <a:prstGeom prst="rect">
            <a:avLst/>
          </a:prstGeom>
        </p:spPr>
        <p:txBody>
          <a:bodyPr/>
          <a:lstStyle>
            <a:lvl1pPr marL="0" indent="0">
              <a:buNone/>
              <a:defRPr sz="1800" baseline="0">
                <a:latin typeface="+mn-lt"/>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527052" y="1412878"/>
            <a:ext cx="11233149" cy="431949"/>
          </a:xfrm>
          <a:prstGeom prst="rect">
            <a:avLst/>
          </a:prstGeom>
        </p:spPr>
        <p:txBody>
          <a:bodyPr/>
          <a:lstStyle>
            <a:lvl1pPr marL="0" indent="0">
              <a:buFont typeface="Arial" panose="020B0604020202020204" pitchFamily="34" charset="0"/>
              <a:buNone/>
              <a:defRPr sz="1800" baseline="0">
                <a:latin typeface="+mn-lt"/>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527052" y="476676"/>
            <a:ext cx="11233149" cy="648071"/>
          </a:xfrm>
          <a:prstGeom prst="rect">
            <a:avLst/>
          </a:prstGeom>
        </p:spPr>
        <p:txBody>
          <a:bodyPr/>
          <a:lstStyle>
            <a:lvl1pPr marL="0" indent="0">
              <a:lnSpc>
                <a:spcPts val="2200"/>
              </a:lnSpc>
              <a:buNone/>
              <a:defRPr sz="2400" b="1">
                <a:solidFill>
                  <a:srgbClr val="BD2B0B"/>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534585" y="1700811"/>
            <a:ext cx="9122833" cy="4105275"/>
          </a:xfrm>
          <a:prstGeom prst="rect">
            <a:avLst/>
          </a:prstGeom>
        </p:spPr>
        <p:txBody>
          <a:bodyPr/>
          <a:lstStyle>
            <a:lvl1pPr marL="0" indent="0">
              <a:buNone/>
              <a:defRPr sz="1800">
                <a:latin typeface="+mn-lt"/>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527052" y="476676"/>
            <a:ext cx="11233149" cy="648071"/>
          </a:xfrm>
          <a:prstGeom prst="rect">
            <a:avLst/>
          </a:prstGeom>
        </p:spPr>
        <p:txBody>
          <a:bodyPr/>
          <a:lstStyle>
            <a:lvl1pPr marL="0" indent="0">
              <a:lnSpc>
                <a:spcPts val="2200"/>
              </a:lnSpc>
              <a:buNone/>
              <a:defRPr sz="2400" b="1">
                <a:solidFill>
                  <a:srgbClr val="BD2B0B"/>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487488" y="2780928"/>
            <a:ext cx="9217024" cy="432370"/>
          </a:xfrm>
          <a:prstGeom prst="rect">
            <a:avLst/>
          </a:prstGeom>
        </p:spPr>
        <p:txBody>
          <a:bodyPr/>
          <a:lstStyle>
            <a:lvl1pPr marL="0" indent="0" algn="ctr">
              <a:buFontTx/>
              <a:buNone/>
              <a:defRPr sz="2000" b="1">
                <a:solidFill>
                  <a:schemeClr val="tx1">
                    <a:lumMod val="65000"/>
                    <a:lumOff val="35000"/>
                  </a:schemeClr>
                </a:solidFill>
                <a:latin typeface="+mj-lt"/>
              </a:defRPr>
            </a:lvl1pPr>
          </a:lstStyle>
          <a:p>
            <a:pPr lvl="0"/>
            <a:r>
              <a:rPr lang="it-IT" dirty="0"/>
              <a:t>Nome Cognome</a:t>
            </a:r>
          </a:p>
        </p:txBody>
      </p:sp>
      <p:sp>
        <p:nvSpPr>
          <p:cNvPr id="13" name="Segnaposto testo 12"/>
          <p:cNvSpPr>
            <a:spLocks noGrp="1"/>
          </p:cNvSpPr>
          <p:nvPr>
            <p:ph type="body" sz="quarter" idx="11" hasCustomPrompt="1"/>
          </p:nvPr>
        </p:nvSpPr>
        <p:spPr>
          <a:xfrm>
            <a:off x="1439483" y="3573017"/>
            <a:ext cx="9313035" cy="936103"/>
          </a:xfrm>
          <a:prstGeom prst="rect">
            <a:avLst/>
          </a:prstGeom>
        </p:spPr>
        <p:txBody>
          <a:bodyPr/>
          <a:lstStyle>
            <a:lvl1pPr marL="0" indent="0" algn="ctr">
              <a:buFontTx/>
              <a:buNone/>
              <a:defRPr sz="1600">
                <a:solidFill>
                  <a:schemeClr val="tx1">
                    <a:lumMod val="65000"/>
                    <a:lumOff val="35000"/>
                  </a:schemeClr>
                </a:solidFill>
                <a:latin typeface="+mn-lt"/>
              </a:defRPr>
            </a:lvl1pPr>
          </a:lstStyle>
          <a:p>
            <a:pPr lvl="0"/>
            <a:r>
              <a:rPr lang="it-IT" dirty="0"/>
              <a:t>Struttura</a:t>
            </a:r>
          </a:p>
        </p:txBody>
      </p:sp>
      <p:sp>
        <p:nvSpPr>
          <p:cNvPr id="16" name="Segnaposto testo 15"/>
          <p:cNvSpPr>
            <a:spLocks noGrp="1"/>
          </p:cNvSpPr>
          <p:nvPr>
            <p:ph type="body" sz="quarter" idx="12" hasCustomPrompt="1"/>
          </p:nvPr>
        </p:nvSpPr>
        <p:spPr>
          <a:xfrm>
            <a:off x="1390651" y="4725144"/>
            <a:ext cx="9410700" cy="1440160"/>
          </a:xfrm>
          <a:prstGeom prst="rect">
            <a:avLst/>
          </a:prstGeom>
        </p:spPr>
        <p:txBody>
          <a:bodyPr/>
          <a:lstStyle>
            <a:lvl1pPr marL="0" indent="0" algn="ctr">
              <a:buFontTx/>
              <a:buNone/>
              <a:defRPr sz="1300" b="0">
                <a:solidFill>
                  <a:schemeClr val="tx1">
                    <a:lumMod val="65000"/>
                    <a:lumOff val="35000"/>
                  </a:schemeClr>
                </a:solidFill>
                <a:latin typeface="+mn-lt"/>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26496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487488" y="2780928"/>
            <a:ext cx="9217024" cy="432370"/>
          </a:xfrm>
          <a:prstGeom prst="rect">
            <a:avLst/>
          </a:prstGeom>
        </p:spPr>
        <p:txBody>
          <a:bodyPr/>
          <a:lstStyle>
            <a:lvl1pPr marL="0" indent="0" algn="ctr">
              <a:buFontTx/>
              <a:buNone/>
              <a:defRPr sz="2000" b="1">
                <a:solidFill>
                  <a:schemeClr val="tx1">
                    <a:lumMod val="65000"/>
                    <a:lumOff val="35000"/>
                  </a:schemeClr>
                </a:solidFill>
                <a:latin typeface="+mj-lt"/>
              </a:defRPr>
            </a:lvl1pPr>
          </a:lstStyle>
          <a:p>
            <a:pPr lvl="0"/>
            <a:r>
              <a:rPr lang="it-IT" dirty="0"/>
              <a:t>Nome Cognome</a:t>
            </a:r>
          </a:p>
        </p:txBody>
      </p:sp>
      <p:sp>
        <p:nvSpPr>
          <p:cNvPr id="13" name="Segnaposto testo 12"/>
          <p:cNvSpPr>
            <a:spLocks noGrp="1"/>
          </p:cNvSpPr>
          <p:nvPr>
            <p:ph type="body" sz="quarter" idx="11" hasCustomPrompt="1"/>
          </p:nvPr>
        </p:nvSpPr>
        <p:spPr>
          <a:xfrm>
            <a:off x="1439484" y="3573019"/>
            <a:ext cx="9313035" cy="936103"/>
          </a:xfrm>
          <a:prstGeom prst="rect">
            <a:avLst/>
          </a:prstGeom>
        </p:spPr>
        <p:txBody>
          <a:bodyPr/>
          <a:lstStyle>
            <a:lvl1pPr marL="0" indent="0" algn="ctr">
              <a:buFontTx/>
              <a:buNone/>
              <a:defRPr sz="1600">
                <a:solidFill>
                  <a:schemeClr val="tx1">
                    <a:lumMod val="65000"/>
                    <a:lumOff val="35000"/>
                  </a:schemeClr>
                </a:solidFill>
                <a:latin typeface="+mn-lt"/>
              </a:defRPr>
            </a:lvl1pPr>
          </a:lstStyle>
          <a:p>
            <a:pPr lvl="0"/>
            <a:r>
              <a:rPr lang="it-IT" dirty="0"/>
              <a:t>Struttura</a:t>
            </a:r>
          </a:p>
        </p:txBody>
      </p:sp>
      <p:sp>
        <p:nvSpPr>
          <p:cNvPr id="16" name="Segnaposto testo 15"/>
          <p:cNvSpPr>
            <a:spLocks noGrp="1"/>
          </p:cNvSpPr>
          <p:nvPr>
            <p:ph type="body" sz="quarter" idx="12" hasCustomPrompt="1"/>
          </p:nvPr>
        </p:nvSpPr>
        <p:spPr>
          <a:xfrm>
            <a:off x="1390651" y="4725144"/>
            <a:ext cx="9410700" cy="1440160"/>
          </a:xfrm>
          <a:prstGeom prst="rect">
            <a:avLst/>
          </a:prstGeom>
        </p:spPr>
        <p:txBody>
          <a:bodyPr/>
          <a:lstStyle>
            <a:lvl1pPr marL="0" indent="0" algn="ctr">
              <a:buFontTx/>
              <a:buNone/>
              <a:defRPr sz="1300" b="0">
                <a:solidFill>
                  <a:schemeClr val="tx1">
                    <a:lumMod val="65000"/>
                    <a:lumOff val="35000"/>
                  </a:schemeClr>
                </a:solidFill>
                <a:latin typeface="+mn-lt"/>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Connettore 1 11"/>
          <p:cNvCxnSpPr/>
          <p:nvPr/>
        </p:nvCxnSpPr>
        <p:spPr>
          <a:xfrm>
            <a:off x="4367808" y="188640"/>
            <a:ext cx="0" cy="640871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08" y="1701323"/>
            <a:ext cx="3563452" cy="2519249"/>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 id="214748367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488" y="5691322"/>
            <a:ext cx="1566379" cy="1107381"/>
          </a:xfrm>
          <a:prstGeom prst="rect">
            <a:avLst/>
          </a:prstGeom>
        </p:spPr>
      </p:pic>
      <p:sp>
        <p:nvSpPr>
          <p:cNvPr id="3" name="CasellaDiTesto 2">
            <a:extLst>
              <a:ext uri="{FF2B5EF4-FFF2-40B4-BE49-F238E27FC236}">
                <a16:creationId xmlns:a16="http://schemas.microsoft.com/office/drawing/2014/main" id="{F44D2270-D375-441C-A11F-D868B28E15A7}"/>
              </a:ext>
            </a:extLst>
          </p:cNvPr>
          <p:cNvSpPr txBox="1"/>
          <p:nvPr/>
        </p:nvSpPr>
        <p:spPr>
          <a:xfrm>
            <a:off x="179512" y="6525019"/>
            <a:ext cx="792088" cy="276999"/>
          </a:xfrm>
          <a:prstGeom prst="rect">
            <a:avLst/>
          </a:prstGeom>
          <a:noFill/>
        </p:spPr>
        <p:txBody>
          <a:bodyPr wrap="square" rtlCol="0">
            <a:spAutoFit/>
          </a:bodyPr>
          <a:lstStyle/>
          <a:p>
            <a:fld id="{723C9881-DC19-44C1-8307-96C20AE8129F}" type="slidenum">
              <a:rPr lang="it-IT" sz="1200" smtClean="0"/>
              <a:t>‹N›</a:t>
            </a:fld>
            <a:endParaRPr lang="it-IT" sz="1200" dirty="0"/>
          </a:p>
        </p:txBody>
      </p:sp>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 id="214748367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asellaDiTesto 8"/>
          <p:cNvSpPr txBox="1"/>
          <p:nvPr/>
        </p:nvSpPr>
        <p:spPr>
          <a:xfrm>
            <a:off x="4175788" y="6453336"/>
            <a:ext cx="3840427" cy="338554"/>
          </a:xfrm>
          <a:prstGeom prst="rect">
            <a:avLst/>
          </a:prstGeom>
          <a:noFill/>
        </p:spPr>
        <p:txBody>
          <a:bodyPr wrap="square" rtlCol="0">
            <a:spAutoFit/>
          </a:bodyPr>
          <a:lstStyle/>
          <a:p>
            <a:pPr algn="ctr"/>
            <a:r>
              <a:rPr lang="it-IT" sz="1600" dirty="0">
                <a:solidFill>
                  <a:schemeClr val="tx1">
                    <a:lumMod val="65000"/>
                    <a:lumOff val="35000"/>
                  </a:schemeClr>
                </a:solidFill>
              </a:rPr>
              <a:t>www.unibo.it</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283" y="438791"/>
            <a:ext cx="2671436" cy="1888622"/>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Breadboard"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arduino/arduino-examples" TargetMode="External"/><Relationship Id="rId2" Type="http://schemas.openxmlformats.org/officeDocument/2006/relationships/hyperlink" Target="https://www.arduino.cc/reference/en/iot/api/" TargetMode="External"/><Relationship Id="rId1" Type="http://schemas.openxmlformats.org/officeDocument/2006/relationships/slideLayout" Target="../slideLayouts/slideLayout6.xml"/><Relationship Id="rId4" Type="http://schemas.openxmlformats.org/officeDocument/2006/relationships/hyperlink" Target="https://docs.arduino.cc/built-in-exampl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cs.arduino.cc/built-in-examples/basics/ReadAnalogVoltage/"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cs.arduino.cc/built-in-examples/basics/ReadAnalogVoltage/"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docs.arduino.cc/built-in-examples/basics/ReadAnalogVoltage/"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hyperlink" Target="https://docs.arduino.cc/built-in-examples/basics/ReadAnalogVoltage/"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cs.arduino.cc/built-in-examples/basics/ReadAnalogVoltage/"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docs.arduino.cc/built-in-examples/"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https://docs.arduino.cc/built-in-exampl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hyperlink" Target="https://docs.arduino.cc/built-in-examples/" TargetMode="Externa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cs.arduino.cc/built-in-examples/"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mathworks.com/"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thworks.com/"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hyperlink" Target="https://www.mathworks.com/hardware-support/arduino-matlab.html" TargetMode="External"/><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hyperlink" Target="https://duinobasedlearning.github.io/P0_en.html" TargetMode="External"/><Relationship Id="rId4" Type="http://schemas.openxmlformats.org/officeDocument/2006/relationships/hyperlink" Target="https://www.youtube.com/watch?v=8NQ1h0gGgX8"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mathworks.com/hardware-support/arduino-simulink.html" TargetMode="External"/><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hyperlink" Target="https://www.youtube.com/watch?v=9ttIZoUXCKY"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mathworks.com/hardware-support/arduino-simulink.html"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mathworks.com/hardware-support/arduino-simulink.html"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mathworks.com/hardware-support/arduino-simulink.html" TargetMode="External"/><Relationship Id="rId1" Type="http://schemas.openxmlformats.org/officeDocument/2006/relationships/slideLayout" Target="../slideLayouts/slideLayout6.xml"/><Relationship Id="rId4" Type="http://schemas.openxmlformats.org/officeDocument/2006/relationships/hyperlink" Target="https://duinobasedlearning.github.io/P0_en.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hyperlink" Target="https://github.com/openmv/micropython" TargetMode="External"/><Relationship Id="rId3" Type="http://schemas.openxmlformats.org/officeDocument/2006/relationships/hyperlink" Target="https://docs.arduino.cc/micropython/" TargetMode="External"/><Relationship Id="rId7" Type="http://schemas.openxmlformats.org/officeDocument/2006/relationships/image" Target="../media/image40.png"/><Relationship Id="rId2" Type="http://schemas.openxmlformats.org/officeDocument/2006/relationships/hyperlink" Target="https://micropython.org/" TargetMode="External"/><Relationship Id="rId1" Type="http://schemas.openxmlformats.org/officeDocument/2006/relationships/slideLayout" Target="../slideLayouts/slideLayout6.xml"/><Relationship Id="rId6" Type="http://schemas.openxmlformats.org/officeDocument/2006/relationships/hyperlink" Target="https://docs.arduino.cc/retired/other/arduino-and-python/#compatible-boards" TargetMode="External"/><Relationship Id="rId5" Type="http://schemas.openxmlformats.org/officeDocument/2006/relationships/hyperlink" Target="http://docs.micropython.org/en/latest/" TargetMode="External"/><Relationship Id="rId4" Type="http://schemas.openxmlformats.org/officeDocument/2006/relationships/hyperlink" Target="https://docs.arduino.cc/retired/other/arduino-and-python/" TargetMode="External"/><Relationship Id="rId9" Type="http://schemas.openxmlformats.org/officeDocument/2006/relationships/hyperlink" Target="https://openmv.io/pages/download"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labs.arduino.cc/en/labs/micropython" TargetMode="External"/><Relationship Id="rId2" Type="http://schemas.openxmlformats.org/officeDocument/2006/relationships/hyperlink" Target="https://docs.arduino.cc/micropython/" TargetMode="External"/><Relationship Id="rId1" Type="http://schemas.openxmlformats.org/officeDocument/2006/relationships/slideLayout" Target="../slideLayouts/slideLayout6.xml"/><Relationship Id="rId6" Type="http://schemas.openxmlformats.org/officeDocument/2006/relationships/hyperlink" Target="https://docs.micropython.org/en/latest%20/"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hyperlink" Target="https://labs.arduino.cc/en/labs/micropython" TargetMode="External"/><Relationship Id="rId7" Type="http://schemas.openxmlformats.org/officeDocument/2006/relationships/hyperlink" Target="https://github.com/openmv/openmv/tree/master/scripts/examples/50-Arduino-Boards" TargetMode="External"/><Relationship Id="rId2" Type="http://schemas.openxmlformats.org/officeDocument/2006/relationships/hyperlink" Target="https://docs.arduino.cc/micropython/" TargetMode="External"/><Relationship Id="rId1" Type="http://schemas.openxmlformats.org/officeDocument/2006/relationships/slideLayout" Target="../slideLayouts/slideLayout6.xml"/><Relationship Id="rId6" Type="http://schemas.openxmlformats.org/officeDocument/2006/relationships/hyperlink" Target="https://openmv.io/" TargetMode="External"/><Relationship Id="rId5" Type="http://schemas.openxmlformats.org/officeDocument/2006/relationships/image" Target="../media/image42.pn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hyperlink" Target="mailto:fabrizio.ponti@unibo.it" TargetMode="External"/><Relationship Id="rId2" Type="http://schemas.openxmlformats.org/officeDocument/2006/relationships/hyperlink" Target="mailto:giacomo.silvagni2@unibo.i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DC82431-8ACA-3CAC-0EC9-71ABECEA2775}"/>
              </a:ext>
            </a:extLst>
          </p:cNvPr>
          <p:cNvSpPr>
            <a:spLocks noGrp="1"/>
          </p:cNvSpPr>
          <p:nvPr>
            <p:ph type="body" sz="quarter" idx="10"/>
          </p:nvPr>
        </p:nvSpPr>
        <p:spPr>
          <a:xfrm>
            <a:off x="4751851" y="503710"/>
            <a:ext cx="7105648" cy="4536504"/>
          </a:xfrm>
        </p:spPr>
        <p:txBody>
          <a:bodyPr/>
          <a:lstStyle/>
          <a:p>
            <a:r>
              <a:rPr lang="it-IT" sz="4000" dirty="0"/>
              <a:t>Embedded Systems </a:t>
            </a:r>
            <a:r>
              <a:rPr lang="it-IT" sz="4000" dirty="0" err="1"/>
              <a:t>Introduction</a:t>
            </a:r>
            <a:endParaRPr lang="it-IT" sz="4000" dirty="0"/>
          </a:p>
          <a:p>
            <a:r>
              <a:rPr lang="it-IT" dirty="0" err="1"/>
              <a:t>Introduction</a:t>
            </a:r>
            <a:r>
              <a:rPr lang="it-IT" dirty="0"/>
              <a:t> to Arduino</a:t>
            </a:r>
          </a:p>
        </p:txBody>
      </p:sp>
      <p:sp>
        <p:nvSpPr>
          <p:cNvPr id="3" name="Segnaposto testo 2">
            <a:extLst>
              <a:ext uri="{FF2B5EF4-FFF2-40B4-BE49-F238E27FC236}">
                <a16:creationId xmlns:a16="http://schemas.microsoft.com/office/drawing/2014/main" id="{13F63D33-04AC-7D29-909A-935EA4300ECA}"/>
              </a:ext>
            </a:extLst>
          </p:cNvPr>
          <p:cNvSpPr>
            <a:spLocks noGrp="1"/>
          </p:cNvSpPr>
          <p:nvPr>
            <p:ph type="body" sz="quarter" idx="11"/>
          </p:nvPr>
        </p:nvSpPr>
        <p:spPr>
          <a:xfrm>
            <a:off x="4751851" y="4827488"/>
            <a:ext cx="7008283" cy="1050453"/>
          </a:xfrm>
        </p:spPr>
        <p:txBody>
          <a:bodyPr/>
          <a:lstStyle/>
          <a:p>
            <a:r>
              <a:rPr lang="it-IT" dirty="0"/>
              <a:t>Eng. Giacomo Silvagni, </a:t>
            </a:r>
            <a:r>
              <a:rPr lang="it-IT" dirty="0" err="1"/>
              <a:t>Ph.D</a:t>
            </a:r>
            <a:r>
              <a:rPr lang="it-IT" dirty="0"/>
              <a:t>. </a:t>
            </a:r>
          </a:p>
        </p:txBody>
      </p:sp>
      <p:sp>
        <p:nvSpPr>
          <p:cNvPr id="4" name="Segnaposto testo 3">
            <a:extLst>
              <a:ext uri="{FF2B5EF4-FFF2-40B4-BE49-F238E27FC236}">
                <a16:creationId xmlns:a16="http://schemas.microsoft.com/office/drawing/2014/main" id="{9CF702D0-CB82-4DF1-0DE7-7BE76D0A67E3}"/>
              </a:ext>
            </a:extLst>
          </p:cNvPr>
          <p:cNvSpPr>
            <a:spLocks noGrp="1"/>
          </p:cNvSpPr>
          <p:nvPr>
            <p:ph type="body" sz="quarter" idx="12"/>
          </p:nvPr>
        </p:nvSpPr>
        <p:spPr/>
        <p:txBody>
          <a:bodyPr/>
          <a:lstStyle/>
          <a:p>
            <a:r>
              <a:rPr lang="it-IT" dirty="0"/>
              <a:t>Alma Mater </a:t>
            </a:r>
            <a:r>
              <a:rPr lang="it-IT" dirty="0" err="1"/>
              <a:t>Studiorum</a:t>
            </a:r>
            <a:r>
              <a:rPr lang="it-IT" dirty="0"/>
              <a:t> – University of Bologna</a:t>
            </a:r>
          </a:p>
          <a:p>
            <a:r>
              <a:rPr lang="it-IT" dirty="0"/>
              <a:t>Department of Industrial Engineering (DIN)</a:t>
            </a:r>
          </a:p>
        </p:txBody>
      </p:sp>
    </p:spTree>
    <p:extLst>
      <p:ext uri="{BB962C8B-B14F-4D97-AF65-F5344CB8AC3E}">
        <p14:creationId xmlns:p14="http://schemas.microsoft.com/office/powerpoint/2010/main" val="4209567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E9C1-1854-EC18-3BD1-8C7627519D05}"/>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13664334-8072-2C53-E127-F1CA26BE19A6}"/>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sp>
        <p:nvSpPr>
          <p:cNvPr id="12" name="CasellaDiTesto 11">
            <a:extLst>
              <a:ext uri="{FF2B5EF4-FFF2-40B4-BE49-F238E27FC236}">
                <a16:creationId xmlns:a16="http://schemas.microsoft.com/office/drawing/2014/main" id="{EC12E319-6846-9EE9-4823-F4369A90A5DA}"/>
              </a:ext>
            </a:extLst>
          </p:cNvPr>
          <p:cNvSpPr txBox="1"/>
          <p:nvPr/>
        </p:nvSpPr>
        <p:spPr>
          <a:xfrm>
            <a:off x="5694348" y="814611"/>
            <a:ext cx="898556" cy="369332"/>
          </a:xfrm>
          <a:prstGeom prst="rect">
            <a:avLst/>
          </a:prstGeom>
          <a:noFill/>
        </p:spPr>
        <p:txBody>
          <a:bodyPr wrap="square">
            <a:spAutoFit/>
          </a:bodyPr>
          <a:lstStyle/>
          <a:p>
            <a:r>
              <a:rPr lang="it-IT" sz="1800" b="1" dirty="0">
                <a:solidFill>
                  <a:srgbClr val="C00000"/>
                </a:solidFill>
              </a:rPr>
              <a:t>NANO</a:t>
            </a:r>
            <a:endParaRPr lang="it-IT" dirty="0"/>
          </a:p>
        </p:txBody>
      </p:sp>
      <p:pic>
        <p:nvPicPr>
          <p:cNvPr id="2" name="Picture 2">
            <a:extLst>
              <a:ext uri="{FF2B5EF4-FFF2-40B4-BE49-F238E27FC236}">
                <a16:creationId xmlns:a16="http://schemas.microsoft.com/office/drawing/2014/main" id="{E910C070-14CF-1EC6-9810-A2A322B08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886007" y="1183944"/>
            <a:ext cx="8542608" cy="5674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1">
            <a:extLst>
              <a:ext uri="{FF2B5EF4-FFF2-40B4-BE49-F238E27FC236}">
                <a16:creationId xmlns:a16="http://schemas.microsoft.com/office/drawing/2014/main" id="{B90169E6-7C17-A0C7-579E-30B570B12278}"/>
              </a:ext>
            </a:extLst>
          </p:cNvPr>
          <p:cNvSpPr txBox="1"/>
          <p:nvPr/>
        </p:nvSpPr>
        <p:spPr>
          <a:xfrm>
            <a:off x="7248128" y="1729194"/>
            <a:ext cx="2156360" cy="3908762"/>
          </a:xfrm>
          <a:prstGeom prst="rect">
            <a:avLst/>
          </a:prstGeom>
          <a:noFill/>
        </p:spPr>
        <p:txBody>
          <a:bodyPr wrap="none" rtlCol="0">
            <a:spAutoFit/>
          </a:bodyPr>
          <a:lstStyle/>
          <a:p>
            <a:pPr>
              <a:spcBef>
                <a:spcPts val="400"/>
              </a:spcBef>
            </a:pPr>
            <a:endParaRPr lang="it-IT" sz="1600" dirty="0">
              <a:latin typeface="Century Gothic" panose="020B0502020202020204" pitchFamily="34" charset="0"/>
            </a:endParaRPr>
          </a:p>
          <a:p>
            <a:pPr>
              <a:spcBef>
                <a:spcPts val="400"/>
              </a:spcBef>
            </a:pPr>
            <a:endParaRPr lang="en-US" sz="1600" dirty="0">
              <a:latin typeface="Century Gothic" panose="020B0502020202020204" pitchFamily="34" charset="0"/>
            </a:endParaRPr>
          </a:p>
          <a:p>
            <a:pPr>
              <a:spcBef>
                <a:spcPts val="400"/>
              </a:spcBef>
            </a:pPr>
            <a:endParaRPr lang="en-US" sz="1600" dirty="0">
              <a:latin typeface="Century Gothic" panose="020B0502020202020204" pitchFamily="34" charset="0"/>
            </a:endParaRPr>
          </a:p>
          <a:p>
            <a:pPr>
              <a:spcBef>
                <a:spcPts val="400"/>
              </a:spcBef>
            </a:pPr>
            <a:r>
              <a:rPr lang="en-US" sz="1600" dirty="0">
                <a:latin typeface="Century Gothic" panose="020B0502020202020204" pitchFamily="34" charset="0"/>
              </a:rPr>
              <a:t>PWM/Digital Pin 9</a:t>
            </a:r>
          </a:p>
          <a:p>
            <a:pPr>
              <a:spcBef>
                <a:spcPts val="400"/>
              </a:spcBef>
            </a:pPr>
            <a:r>
              <a:rPr lang="en-US" sz="1600" dirty="0">
                <a:latin typeface="Century Gothic" panose="020B0502020202020204" pitchFamily="34" charset="0"/>
              </a:rPr>
              <a:t>Digital Pin 8</a:t>
            </a:r>
          </a:p>
          <a:p>
            <a:pPr>
              <a:spcBef>
                <a:spcPts val="400"/>
              </a:spcBef>
            </a:pPr>
            <a:r>
              <a:rPr lang="en-US" sz="1600" dirty="0">
                <a:latin typeface="Century Gothic" panose="020B0502020202020204" pitchFamily="34" charset="0"/>
              </a:rPr>
              <a:t>Digital Pin 7</a:t>
            </a:r>
          </a:p>
          <a:p>
            <a:pPr>
              <a:spcBef>
                <a:spcPts val="400"/>
              </a:spcBef>
            </a:pPr>
            <a:r>
              <a:rPr lang="en-US" sz="1600" dirty="0">
                <a:latin typeface="Century Gothic" panose="020B0502020202020204" pitchFamily="34" charset="0"/>
              </a:rPr>
              <a:t>PWM/Digital Pin 6</a:t>
            </a:r>
          </a:p>
          <a:p>
            <a:pPr>
              <a:spcBef>
                <a:spcPts val="400"/>
              </a:spcBef>
            </a:pPr>
            <a:r>
              <a:rPr lang="en-US" sz="1600" dirty="0">
                <a:latin typeface="Century Gothic" panose="020B0502020202020204" pitchFamily="34" charset="0"/>
              </a:rPr>
              <a:t>PWM/Digital Pin 5</a:t>
            </a:r>
          </a:p>
          <a:p>
            <a:pPr>
              <a:spcBef>
                <a:spcPts val="400"/>
              </a:spcBef>
            </a:pPr>
            <a:r>
              <a:rPr lang="en-US" sz="1600" dirty="0">
                <a:latin typeface="Century Gothic" panose="020B0502020202020204" pitchFamily="34" charset="0"/>
              </a:rPr>
              <a:t>Digital Pin 4</a:t>
            </a:r>
          </a:p>
          <a:p>
            <a:pPr>
              <a:spcBef>
                <a:spcPts val="400"/>
              </a:spcBef>
            </a:pPr>
            <a:r>
              <a:rPr lang="en-US" sz="1600" dirty="0">
                <a:latin typeface="Century Gothic" panose="020B0502020202020204" pitchFamily="34" charset="0"/>
              </a:rPr>
              <a:t>Ext Int 1/Digital Pin 3</a:t>
            </a:r>
          </a:p>
          <a:p>
            <a:pPr>
              <a:spcBef>
                <a:spcPts val="400"/>
              </a:spcBef>
            </a:pPr>
            <a:r>
              <a:rPr lang="en-US" sz="1600" dirty="0">
                <a:latin typeface="Century Gothic" panose="020B0502020202020204" pitchFamily="34" charset="0"/>
              </a:rPr>
              <a:t>Ext Int 0/Digital Pin 2</a:t>
            </a:r>
          </a:p>
          <a:p>
            <a:pPr>
              <a:spcBef>
                <a:spcPts val="400"/>
              </a:spcBef>
            </a:pPr>
            <a:r>
              <a:rPr lang="en-US" sz="1600" b="1" dirty="0">
                <a:latin typeface="Century Gothic" panose="020B0502020202020204" pitchFamily="34" charset="0"/>
              </a:rPr>
              <a:t>GND</a:t>
            </a:r>
          </a:p>
          <a:p>
            <a:pPr>
              <a:spcBef>
                <a:spcPts val="400"/>
              </a:spcBef>
            </a:pPr>
            <a:endParaRPr lang="en-US" sz="1600" dirty="0">
              <a:latin typeface="Century Gothic" panose="020B0502020202020204" pitchFamily="34" charset="0"/>
            </a:endParaRPr>
          </a:p>
        </p:txBody>
      </p:sp>
      <p:sp>
        <p:nvSpPr>
          <p:cNvPr id="7" name="TextBox 25">
            <a:extLst>
              <a:ext uri="{FF2B5EF4-FFF2-40B4-BE49-F238E27FC236}">
                <a16:creationId xmlns:a16="http://schemas.microsoft.com/office/drawing/2014/main" id="{C5C86449-A58A-BE85-C50F-8555A4EFA7EA}"/>
              </a:ext>
            </a:extLst>
          </p:cNvPr>
          <p:cNvSpPr txBox="1"/>
          <p:nvPr/>
        </p:nvSpPr>
        <p:spPr>
          <a:xfrm>
            <a:off x="1263786" y="1729194"/>
            <a:ext cx="3802708" cy="4503797"/>
          </a:xfrm>
          <a:prstGeom prst="rect">
            <a:avLst/>
          </a:prstGeom>
          <a:noFill/>
        </p:spPr>
        <p:txBody>
          <a:bodyPr wrap="none" rtlCol="0">
            <a:spAutoFit/>
          </a:bodyPr>
          <a:lstStyle/>
          <a:p>
            <a:pPr algn="r">
              <a:spcBef>
                <a:spcPts val="400"/>
              </a:spcBef>
            </a:pPr>
            <a:endParaRPr lang="it-IT" sz="1600" dirty="0">
              <a:latin typeface="Century Gothic" panose="020B0502020202020204" pitchFamily="34" charset="0"/>
            </a:endParaRPr>
          </a:p>
          <a:p>
            <a:pPr algn="r">
              <a:spcBef>
                <a:spcPts val="400"/>
              </a:spcBef>
            </a:pPr>
            <a:r>
              <a:rPr lang="it-IT" sz="1600" dirty="0">
                <a:solidFill>
                  <a:srgbClr val="FF0000"/>
                </a:solidFill>
                <a:latin typeface="Century Gothic" panose="020B0502020202020204" pitchFamily="34" charset="0"/>
              </a:rPr>
              <a:t>3.3V Output (limited to 25mA)</a:t>
            </a:r>
          </a:p>
          <a:p>
            <a:pPr algn="r">
              <a:spcBef>
                <a:spcPts val="400"/>
              </a:spcBef>
            </a:pPr>
            <a:endParaRPr lang="it-IT" sz="1600" dirty="0">
              <a:latin typeface="Century Gothic" panose="020B0502020202020204" pitchFamily="34" charset="0"/>
            </a:endParaRPr>
          </a:p>
          <a:p>
            <a:pPr algn="r">
              <a:spcBef>
                <a:spcPts val="400"/>
              </a:spcBef>
            </a:pPr>
            <a:r>
              <a:rPr lang="it-IT" sz="1600" dirty="0">
                <a:latin typeface="Century Gothic" panose="020B0502020202020204" pitchFamily="34" charset="0"/>
              </a:rPr>
              <a:t>Digital Pin 14/</a:t>
            </a:r>
            <a:r>
              <a:rPr lang="it-IT" sz="1600" dirty="0" err="1">
                <a:latin typeface="Century Gothic" panose="020B0502020202020204" pitchFamily="34" charset="0"/>
              </a:rPr>
              <a:t>Analog</a:t>
            </a:r>
            <a:r>
              <a:rPr lang="it-IT" sz="1600" dirty="0">
                <a:latin typeface="Century Gothic" panose="020B0502020202020204" pitchFamily="34" charset="0"/>
              </a:rPr>
              <a:t> Pin 0</a:t>
            </a:r>
            <a:endParaRPr lang="en-US" sz="1600" dirty="0">
              <a:latin typeface="Century Gothic" panose="020B0502020202020204" pitchFamily="34" charset="0"/>
            </a:endParaRPr>
          </a:p>
          <a:p>
            <a:pPr algn="r">
              <a:spcBef>
                <a:spcPts val="400"/>
              </a:spcBef>
            </a:pPr>
            <a:r>
              <a:rPr lang="it-IT" sz="1600" dirty="0">
                <a:latin typeface="Century Gothic" panose="020B0502020202020204" pitchFamily="34" charset="0"/>
              </a:rPr>
              <a:t>Digital Pin 15/</a:t>
            </a:r>
            <a:r>
              <a:rPr lang="it-IT" sz="1600" dirty="0" err="1">
                <a:latin typeface="Century Gothic" panose="020B0502020202020204" pitchFamily="34" charset="0"/>
              </a:rPr>
              <a:t>Analog</a:t>
            </a:r>
            <a:r>
              <a:rPr lang="it-IT" sz="1600" dirty="0">
                <a:latin typeface="Century Gothic" panose="020B0502020202020204" pitchFamily="34" charset="0"/>
              </a:rPr>
              <a:t> Pin 1</a:t>
            </a:r>
            <a:endParaRPr lang="en-US" sz="1600" dirty="0">
              <a:latin typeface="Century Gothic" panose="020B0502020202020204" pitchFamily="34" charset="0"/>
            </a:endParaRPr>
          </a:p>
          <a:p>
            <a:pPr algn="r">
              <a:spcBef>
                <a:spcPts val="400"/>
              </a:spcBef>
            </a:pPr>
            <a:r>
              <a:rPr lang="it-IT" sz="1600" dirty="0">
                <a:latin typeface="Century Gothic" panose="020B0502020202020204" pitchFamily="34" charset="0"/>
              </a:rPr>
              <a:t>Digital Pin 16/</a:t>
            </a:r>
            <a:r>
              <a:rPr lang="it-IT" sz="1600" dirty="0" err="1">
                <a:latin typeface="Century Gothic" panose="020B0502020202020204" pitchFamily="34" charset="0"/>
              </a:rPr>
              <a:t>Analog</a:t>
            </a:r>
            <a:r>
              <a:rPr lang="it-IT" sz="1600" dirty="0">
                <a:latin typeface="Century Gothic" panose="020B0502020202020204" pitchFamily="34" charset="0"/>
              </a:rPr>
              <a:t> Pin 2</a:t>
            </a:r>
            <a:endParaRPr lang="en-US" sz="1600" dirty="0">
              <a:latin typeface="Century Gothic" panose="020B0502020202020204" pitchFamily="34" charset="0"/>
            </a:endParaRPr>
          </a:p>
          <a:p>
            <a:pPr algn="r">
              <a:spcBef>
                <a:spcPts val="400"/>
              </a:spcBef>
            </a:pPr>
            <a:r>
              <a:rPr lang="it-IT" sz="1600" dirty="0">
                <a:latin typeface="Century Gothic" panose="020B0502020202020204" pitchFamily="34" charset="0"/>
              </a:rPr>
              <a:t>Digital Pin 17/</a:t>
            </a:r>
            <a:r>
              <a:rPr lang="it-IT" sz="1600" dirty="0" err="1">
                <a:latin typeface="Century Gothic" panose="020B0502020202020204" pitchFamily="34" charset="0"/>
              </a:rPr>
              <a:t>Analog</a:t>
            </a:r>
            <a:r>
              <a:rPr lang="it-IT" sz="1600" dirty="0">
                <a:latin typeface="Century Gothic" panose="020B0502020202020204" pitchFamily="34" charset="0"/>
              </a:rPr>
              <a:t> Pin 3</a:t>
            </a:r>
            <a:endParaRPr lang="en-US" sz="1600" dirty="0">
              <a:latin typeface="Century Gothic" panose="020B0502020202020204" pitchFamily="34" charset="0"/>
            </a:endParaRPr>
          </a:p>
          <a:p>
            <a:pPr algn="r">
              <a:spcBef>
                <a:spcPts val="400"/>
              </a:spcBef>
            </a:pPr>
            <a:r>
              <a:rPr lang="it-IT" sz="1600" dirty="0">
                <a:solidFill>
                  <a:schemeClr val="accent6">
                    <a:lumMod val="75000"/>
                  </a:schemeClr>
                </a:solidFill>
                <a:latin typeface="Century Gothic" panose="020B0502020202020204" pitchFamily="34" charset="0"/>
              </a:rPr>
              <a:t>Digital Pin 18/(I2C) SDA/</a:t>
            </a:r>
            <a:r>
              <a:rPr lang="it-IT" sz="1600" dirty="0" err="1">
                <a:solidFill>
                  <a:schemeClr val="accent6">
                    <a:lumMod val="75000"/>
                  </a:schemeClr>
                </a:solidFill>
                <a:latin typeface="Century Gothic" panose="020B0502020202020204" pitchFamily="34" charset="0"/>
              </a:rPr>
              <a:t>Analog</a:t>
            </a:r>
            <a:r>
              <a:rPr lang="it-IT" sz="1600" dirty="0">
                <a:solidFill>
                  <a:schemeClr val="accent6">
                    <a:lumMod val="75000"/>
                  </a:schemeClr>
                </a:solidFill>
                <a:latin typeface="Century Gothic" panose="020B0502020202020204" pitchFamily="34" charset="0"/>
              </a:rPr>
              <a:t> Pin 4</a:t>
            </a:r>
            <a:endParaRPr lang="en-US" sz="1600" dirty="0">
              <a:solidFill>
                <a:schemeClr val="accent6">
                  <a:lumMod val="75000"/>
                </a:schemeClr>
              </a:solidFill>
              <a:latin typeface="Century Gothic" panose="020B0502020202020204" pitchFamily="34" charset="0"/>
            </a:endParaRPr>
          </a:p>
          <a:p>
            <a:pPr algn="r">
              <a:spcBef>
                <a:spcPts val="400"/>
              </a:spcBef>
            </a:pPr>
            <a:r>
              <a:rPr lang="it-IT" sz="1600" dirty="0">
                <a:solidFill>
                  <a:schemeClr val="accent6">
                    <a:lumMod val="75000"/>
                  </a:schemeClr>
                </a:solidFill>
                <a:latin typeface="Century Gothic" panose="020B0502020202020204" pitchFamily="34" charset="0"/>
              </a:rPr>
              <a:t>Digital Pin 19/(I2C) SCL/</a:t>
            </a:r>
            <a:r>
              <a:rPr lang="it-IT" sz="1600" dirty="0" err="1">
                <a:solidFill>
                  <a:schemeClr val="accent6">
                    <a:lumMod val="75000"/>
                  </a:schemeClr>
                </a:solidFill>
                <a:latin typeface="Century Gothic" panose="020B0502020202020204" pitchFamily="34" charset="0"/>
              </a:rPr>
              <a:t>Analog</a:t>
            </a:r>
            <a:r>
              <a:rPr lang="it-IT" sz="1600" dirty="0">
                <a:solidFill>
                  <a:schemeClr val="accent6">
                    <a:lumMod val="75000"/>
                  </a:schemeClr>
                </a:solidFill>
                <a:latin typeface="Century Gothic" panose="020B0502020202020204" pitchFamily="34" charset="0"/>
              </a:rPr>
              <a:t> Pin 5</a:t>
            </a:r>
          </a:p>
          <a:p>
            <a:pPr algn="r">
              <a:spcBef>
                <a:spcPts val="400"/>
              </a:spcBef>
            </a:pPr>
            <a:r>
              <a:rPr lang="it-IT" sz="1600" dirty="0" err="1">
                <a:latin typeface="Century Gothic" panose="020B0502020202020204" pitchFamily="34" charset="0"/>
              </a:rPr>
              <a:t>Analog</a:t>
            </a:r>
            <a:r>
              <a:rPr lang="it-IT" sz="1600" dirty="0">
                <a:latin typeface="Century Gothic" panose="020B0502020202020204" pitchFamily="34" charset="0"/>
              </a:rPr>
              <a:t> Pin 6</a:t>
            </a:r>
          </a:p>
          <a:p>
            <a:pPr algn="r">
              <a:spcBef>
                <a:spcPts val="400"/>
              </a:spcBef>
            </a:pPr>
            <a:r>
              <a:rPr lang="it-IT" sz="1600" dirty="0" err="1">
                <a:latin typeface="Century Gothic" panose="020B0502020202020204" pitchFamily="34" charset="0"/>
              </a:rPr>
              <a:t>Analog</a:t>
            </a:r>
            <a:r>
              <a:rPr lang="it-IT" sz="1600" dirty="0">
                <a:latin typeface="Century Gothic" panose="020B0502020202020204" pitchFamily="34" charset="0"/>
              </a:rPr>
              <a:t> Pin 7</a:t>
            </a:r>
          </a:p>
          <a:p>
            <a:pPr algn="r">
              <a:spcBef>
                <a:spcPts val="400"/>
              </a:spcBef>
            </a:pPr>
            <a:r>
              <a:rPr lang="it-IT" sz="1600" dirty="0">
                <a:solidFill>
                  <a:srgbClr val="FF0000"/>
                </a:solidFill>
                <a:latin typeface="Century Gothic" panose="020B0502020202020204" pitchFamily="34" charset="0"/>
              </a:rPr>
              <a:t>5V Output or Input</a:t>
            </a:r>
          </a:p>
          <a:p>
            <a:pPr algn="r">
              <a:spcBef>
                <a:spcPts val="400"/>
              </a:spcBef>
            </a:pPr>
            <a:endParaRPr lang="it-IT" sz="1600" dirty="0">
              <a:latin typeface="Century Gothic" panose="020B0502020202020204" pitchFamily="34" charset="0"/>
            </a:endParaRPr>
          </a:p>
          <a:p>
            <a:pPr algn="r">
              <a:spcBef>
                <a:spcPts val="400"/>
              </a:spcBef>
            </a:pPr>
            <a:r>
              <a:rPr lang="it-IT" sz="1600" b="1" dirty="0">
                <a:latin typeface="Century Gothic" panose="020B0502020202020204" pitchFamily="34" charset="0"/>
              </a:rPr>
              <a:t>GND</a:t>
            </a:r>
          </a:p>
          <a:p>
            <a:pPr algn="r">
              <a:spcBef>
                <a:spcPts val="400"/>
              </a:spcBef>
            </a:pPr>
            <a:r>
              <a:rPr lang="it-IT" sz="1600" dirty="0">
                <a:solidFill>
                  <a:srgbClr val="00B050"/>
                </a:solidFill>
                <a:latin typeface="Century Gothic" panose="020B0502020202020204" pitchFamily="34" charset="0"/>
              </a:rPr>
              <a:t>7-12V Power Input</a:t>
            </a:r>
            <a:endParaRPr lang="en-US" sz="16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20576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5EE19-DAB6-2477-794E-8CBD55403A5A}"/>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DE3E69C5-062F-9175-A5CF-6341074386E3}"/>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sp>
        <p:nvSpPr>
          <p:cNvPr id="12" name="CasellaDiTesto 11">
            <a:extLst>
              <a:ext uri="{FF2B5EF4-FFF2-40B4-BE49-F238E27FC236}">
                <a16:creationId xmlns:a16="http://schemas.microsoft.com/office/drawing/2014/main" id="{9386B80A-89B7-311D-AF77-6CBE0AE6A384}"/>
              </a:ext>
            </a:extLst>
          </p:cNvPr>
          <p:cNvSpPr txBox="1"/>
          <p:nvPr/>
        </p:nvSpPr>
        <p:spPr>
          <a:xfrm>
            <a:off x="9324788" y="1124747"/>
            <a:ext cx="898556" cy="369332"/>
          </a:xfrm>
          <a:prstGeom prst="rect">
            <a:avLst/>
          </a:prstGeom>
          <a:noFill/>
        </p:spPr>
        <p:txBody>
          <a:bodyPr wrap="square">
            <a:spAutoFit/>
          </a:bodyPr>
          <a:lstStyle/>
          <a:p>
            <a:r>
              <a:rPr lang="it-IT" sz="1800" b="1" dirty="0">
                <a:solidFill>
                  <a:srgbClr val="C00000"/>
                </a:solidFill>
              </a:rPr>
              <a:t>UNO</a:t>
            </a:r>
            <a:endParaRPr lang="it-IT" dirty="0"/>
          </a:p>
        </p:txBody>
      </p:sp>
      <p:pic>
        <p:nvPicPr>
          <p:cNvPr id="3" name="Immagine 2">
            <a:extLst>
              <a:ext uri="{FF2B5EF4-FFF2-40B4-BE49-F238E27FC236}">
                <a16:creationId xmlns:a16="http://schemas.microsoft.com/office/drawing/2014/main" id="{164F67CD-1C5C-79D7-5B48-06E2E249FF04}"/>
              </a:ext>
            </a:extLst>
          </p:cNvPr>
          <p:cNvPicPr>
            <a:picLocks noChangeAspect="1"/>
          </p:cNvPicPr>
          <p:nvPr/>
        </p:nvPicPr>
        <p:blipFill>
          <a:blip r:embed="rId2"/>
          <a:stretch>
            <a:fillRect/>
          </a:stretch>
        </p:blipFill>
        <p:spPr>
          <a:xfrm>
            <a:off x="6778525" y="1568111"/>
            <a:ext cx="5413475" cy="4058404"/>
          </a:xfrm>
          <a:prstGeom prst="rect">
            <a:avLst/>
          </a:prstGeom>
        </p:spPr>
      </p:pic>
      <p:sp>
        <p:nvSpPr>
          <p:cNvPr id="8" name="CasellaDiTesto 7">
            <a:extLst>
              <a:ext uri="{FF2B5EF4-FFF2-40B4-BE49-F238E27FC236}">
                <a16:creationId xmlns:a16="http://schemas.microsoft.com/office/drawing/2014/main" id="{ADBA9B2F-9EB3-B486-AB96-3BEAC41AD653}"/>
              </a:ext>
            </a:extLst>
          </p:cNvPr>
          <p:cNvSpPr txBox="1"/>
          <p:nvPr/>
        </p:nvSpPr>
        <p:spPr>
          <a:xfrm>
            <a:off x="287448" y="1309413"/>
            <a:ext cx="6097508" cy="3693319"/>
          </a:xfrm>
          <a:prstGeom prst="rect">
            <a:avLst/>
          </a:prstGeom>
          <a:noFill/>
        </p:spPr>
        <p:txBody>
          <a:bodyPr wrap="square">
            <a:spAutoFit/>
          </a:bodyPr>
          <a:lstStyle/>
          <a:p>
            <a:pPr algn="l">
              <a:buFont typeface="Arial" panose="020B0604020202020204" pitchFamily="34" charset="0"/>
              <a:buChar char="•"/>
            </a:pPr>
            <a:r>
              <a:rPr lang="en-US" b="1" i="0" dirty="0">
                <a:solidFill>
                  <a:schemeClr val="accent6">
                    <a:lumMod val="75000"/>
                  </a:schemeClr>
                </a:solidFill>
                <a:effectLst/>
                <a:latin typeface="source sans pro" panose="020B0503030403020204" pitchFamily="34" charset="0"/>
              </a:rPr>
              <a:t>Orange rectangle:</a:t>
            </a:r>
            <a:r>
              <a:rPr lang="en-US" b="0" i="0" dirty="0">
                <a:solidFill>
                  <a:schemeClr val="accent6">
                    <a:lumMod val="75000"/>
                  </a:schemeClr>
                </a:solidFill>
                <a:effectLst/>
                <a:latin typeface="source sans pro" panose="020B0503030403020204" pitchFamily="34" charset="0"/>
              </a:rPr>
              <a:t> </a:t>
            </a:r>
            <a:r>
              <a:rPr lang="en-US" b="0" i="0" dirty="0">
                <a:solidFill>
                  <a:srgbClr val="222222"/>
                </a:solidFill>
                <a:effectLst/>
                <a:latin typeface="source sans pro" panose="020B0503030403020204" pitchFamily="34" charset="0"/>
              </a:rPr>
              <a:t>These are 13 </a:t>
            </a:r>
            <a:r>
              <a:rPr lang="en-US" b="1" i="0" dirty="0">
                <a:solidFill>
                  <a:srgbClr val="222222"/>
                </a:solidFill>
                <a:effectLst/>
                <a:latin typeface="source sans pro" panose="020B0503030403020204" pitchFamily="34" charset="0"/>
              </a:rPr>
              <a:t>digital pins</a:t>
            </a:r>
            <a:r>
              <a:rPr lang="en-US" b="0" i="0" dirty="0">
                <a:solidFill>
                  <a:srgbClr val="222222"/>
                </a:solidFill>
                <a:effectLst/>
                <a:latin typeface="source sans pro" panose="020B0503030403020204" pitchFamily="34" charset="0"/>
              </a:rPr>
              <a:t> that you can use as inputs or outputs. They’re only meant to work with digital signals, which have 2 different levels:</a:t>
            </a:r>
          </a:p>
          <a:p>
            <a:pPr marL="742950" lvl="1" indent="-285750" algn="l">
              <a:buFont typeface="Wingdings" panose="05000000000000000000" pitchFamily="2" charset="2"/>
              <a:buChar char="Ø"/>
            </a:pPr>
            <a:r>
              <a:rPr lang="en-US" b="1" i="0" dirty="0">
                <a:solidFill>
                  <a:srgbClr val="222222"/>
                </a:solidFill>
                <a:effectLst/>
                <a:latin typeface="source sans pro" panose="020B0503030403020204" pitchFamily="34" charset="0"/>
              </a:rPr>
              <a:t>Level 0:</a:t>
            </a:r>
            <a:r>
              <a:rPr lang="en-US" b="0" i="0" dirty="0">
                <a:solidFill>
                  <a:srgbClr val="222222"/>
                </a:solidFill>
                <a:effectLst/>
                <a:latin typeface="source sans pro" panose="020B0503030403020204" pitchFamily="34" charset="0"/>
              </a:rPr>
              <a:t> represented by the voltage 0V</a:t>
            </a:r>
          </a:p>
          <a:p>
            <a:pPr marL="742950" lvl="1" indent="-285750" algn="l">
              <a:buFont typeface="Wingdings" panose="05000000000000000000" pitchFamily="2" charset="2"/>
              <a:buChar char="Ø"/>
            </a:pPr>
            <a:r>
              <a:rPr lang="en-US" b="1" i="0" dirty="0">
                <a:solidFill>
                  <a:srgbClr val="222222"/>
                </a:solidFill>
                <a:effectLst/>
                <a:latin typeface="source sans pro" panose="020B0503030403020204" pitchFamily="34" charset="0"/>
              </a:rPr>
              <a:t>Level 1:</a:t>
            </a:r>
            <a:r>
              <a:rPr lang="en-US" b="0" i="0" dirty="0">
                <a:solidFill>
                  <a:srgbClr val="222222"/>
                </a:solidFill>
                <a:effectLst/>
                <a:latin typeface="source sans pro" panose="020B0503030403020204" pitchFamily="34" charset="0"/>
              </a:rPr>
              <a:t> represented by the voltage 5V</a:t>
            </a:r>
          </a:p>
          <a:p>
            <a:pPr marL="742950" lvl="1" indent="-285750" algn="l">
              <a:buFont typeface="Arial" panose="020B0604020202020204" pitchFamily="34" charset="0"/>
              <a:buChar char="•"/>
            </a:pPr>
            <a:endParaRPr lang="en-US" dirty="0">
              <a:solidFill>
                <a:srgbClr val="222222"/>
              </a:solidFill>
              <a:latin typeface="source sans pro" panose="020B0503030403020204" pitchFamily="34" charset="0"/>
            </a:endParaRPr>
          </a:p>
          <a:p>
            <a:pPr algn="l">
              <a:buFont typeface="Arial" panose="020B0604020202020204" pitchFamily="34" charset="0"/>
              <a:buChar char="•"/>
            </a:pPr>
            <a:r>
              <a:rPr lang="en-US" b="1" i="0" dirty="0">
                <a:solidFill>
                  <a:srgbClr val="00B050"/>
                </a:solidFill>
                <a:effectLst/>
                <a:latin typeface="source sans pro" panose="020B0503030403020204" pitchFamily="34" charset="0"/>
              </a:rPr>
              <a:t>Green rectangle:</a:t>
            </a:r>
            <a:r>
              <a:rPr lang="en-US" b="0" i="0" dirty="0">
                <a:solidFill>
                  <a:srgbClr val="00B050"/>
                </a:solidFill>
                <a:effectLst/>
                <a:latin typeface="source sans pro" panose="020B0503030403020204" pitchFamily="34" charset="0"/>
              </a:rPr>
              <a:t> </a:t>
            </a:r>
            <a:r>
              <a:rPr lang="en-US" b="0" i="0" dirty="0">
                <a:solidFill>
                  <a:srgbClr val="222222"/>
                </a:solidFill>
                <a:effectLst/>
                <a:latin typeface="source sans pro" panose="020B0503030403020204" pitchFamily="34" charset="0"/>
              </a:rPr>
              <a:t>These are 6 </a:t>
            </a:r>
            <a:r>
              <a:rPr lang="en-US" b="1" i="0" dirty="0">
                <a:solidFill>
                  <a:srgbClr val="222222"/>
                </a:solidFill>
                <a:effectLst/>
                <a:latin typeface="source sans pro" panose="020B0503030403020204" pitchFamily="34" charset="0"/>
              </a:rPr>
              <a:t>analog pins</a:t>
            </a:r>
            <a:r>
              <a:rPr lang="en-US" b="0" i="0" dirty="0">
                <a:solidFill>
                  <a:srgbClr val="222222"/>
                </a:solidFill>
                <a:effectLst/>
                <a:latin typeface="source sans pro" panose="020B0503030403020204" pitchFamily="34" charset="0"/>
              </a:rPr>
              <a:t> that you can use as analog inputs. They’re meant to work with an arbitrary voltage between 0V and 5V.</a:t>
            </a:r>
          </a:p>
          <a:p>
            <a:pPr algn="l"/>
            <a:endParaRPr lang="en-US" b="0" i="0" dirty="0">
              <a:solidFill>
                <a:srgbClr val="222222"/>
              </a:solidFill>
              <a:effectLst/>
              <a:latin typeface="source sans pro" panose="020B0503030403020204" pitchFamily="34" charset="0"/>
            </a:endParaRPr>
          </a:p>
          <a:p>
            <a:pPr algn="l">
              <a:buFont typeface="Arial" panose="020B0604020202020204" pitchFamily="34" charset="0"/>
              <a:buChar char="•"/>
            </a:pPr>
            <a:r>
              <a:rPr lang="en-US" b="1" i="0" dirty="0">
                <a:solidFill>
                  <a:srgbClr val="00B0F0"/>
                </a:solidFill>
                <a:effectLst/>
                <a:latin typeface="source sans pro" panose="020B0503030403020204" pitchFamily="34" charset="0"/>
              </a:rPr>
              <a:t>Blue rectangle:</a:t>
            </a:r>
            <a:r>
              <a:rPr lang="en-US" b="0" i="0" dirty="0">
                <a:solidFill>
                  <a:srgbClr val="00B0F0"/>
                </a:solidFill>
                <a:effectLst/>
                <a:latin typeface="source sans pro" panose="020B0503030403020204" pitchFamily="34" charset="0"/>
              </a:rPr>
              <a:t> </a:t>
            </a:r>
            <a:r>
              <a:rPr lang="en-US" b="0" i="0" dirty="0">
                <a:solidFill>
                  <a:srgbClr val="222222"/>
                </a:solidFill>
                <a:effectLst/>
                <a:latin typeface="source sans pro" panose="020B0503030403020204" pitchFamily="34" charset="0"/>
              </a:rPr>
              <a:t>These are 5 </a:t>
            </a:r>
            <a:r>
              <a:rPr lang="en-US" b="1" i="0" dirty="0">
                <a:solidFill>
                  <a:srgbClr val="222222"/>
                </a:solidFill>
                <a:effectLst/>
                <a:latin typeface="source sans pro" panose="020B0503030403020204" pitchFamily="34" charset="0"/>
              </a:rPr>
              <a:t>power pins</a:t>
            </a:r>
            <a:r>
              <a:rPr lang="en-US" b="0" i="0" dirty="0">
                <a:solidFill>
                  <a:srgbClr val="222222"/>
                </a:solidFill>
                <a:effectLst/>
                <a:latin typeface="source sans pro" panose="020B0503030403020204" pitchFamily="34" charset="0"/>
              </a:rPr>
              <a:t>. They’re mainly used for powering external components.</a:t>
            </a:r>
          </a:p>
          <a:p>
            <a:pPr marL="285750" indent="-285750">
              <a:buFont typeface="Arial" panose="020B0604020202020204" pitchFamily="34" charset="0"/>
              <a:buChar char="•"/>
            </a:pPr>
            <a:endParaRPr lang="en-US" b="0" i="0" dirty="0">
              <a:solidFill>
                <a:srgbClr val="222222"/>
              </a:solidFill>
              <a:effectLst/>
              <a:latin typeface="source sans pro" panose="020B0503030403020204" pitchFamily="34" charset="0"/>
            </a:endParaRPr>
          </a:p>
        </p:txBody>
      </p:sp>
    </p:spTree>
    <p:extLst>
      <p:ext uri="{BB962C8B-B14F-4D97-AF65-F5344CB8AC3E}">
        <p14:creationId xmlns:p14="http://schemas.microsoft.com/office/powerpoint/2010/main" val="331933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2EF59-0F41-E840-6FB8-CC1056674C71}"/>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9F5AB729-6FD3-6C03-8EF9-BD079C8EBC67}"/>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sp>
        <p:nvSpPr>
          <p:cNvPr id="4" name="CasellaDiTesto 3">
            <a:extLst>
              <a:ext uri="{FF2B5EF4-FFF2-40B4-BE49-F238E27FC236}">
                <a16:creationId xmlns:a16="http://schemas.microsoft.com/office/drawing/2014/main" id="{427363E3-847F-860C-7ED2-3890BA8FE2FF}"/>
              </a:ext>
            </a:extLst>
          </p:cNvPr>
          <p:cNvSpPr txBox="1"/>
          <p:nvPr/>
        </p:nvSpPr>
        <p:spPr>
          <a:xfrm>
            <a:off x="354971" y="1246743"/>
            <a:ext cx="11482057" cy="646331"/>
          </a:xfrm>
          <a:prstGeom prst="rect">
            <a:avLst/>
          </a:prstGeom>
          <a:noFill/>
        </p:spPr>
        <p:txBody>
          <a:bodyPr wrap="square">
            <a:spAutoFit/>
          </a:bodyPr>
          <a:lstStyle/>
          <a:p>
            <a:pPr algn="just"/>
            <a:r>
              <a:rPr lang="en-US" b="0" i="0" dirty="0">
                <a:effectLst/>
                <a:latin typeface="source sans pro" panose="020B0503030403020204" pitchFamily="34" charset="0"/>
              </a:rPr>
              <a:t>Electronic circuit projects usually involve testing several ideas, with you adding new components and making adjustments as you go. However, it can be tricky to connect components directly, especially if the circuit is large.</a:t>
            </a:r>
            <a:endParaRPr lang="it-IT" dirty="0"/>
          </a:p>
        </p:txBody>
      </p:sp>
      <p:pic>
        <p:nvPicPr>
          <p:cNvPr id="6" name="Immagine 5">
            <a:extLst>
              <a:ext uri="{FF2B5EF4-FFF2-40B4-BE49-F238E27FC236}">
                <a16:creationId xmlns:a16="http://schemas.microsoft.com/office/drawing/2014/main" id="{14B451B3-5578-35B4-AC45-0B634BA24560}"/>
              </a:ext>
            </a:extLst>
          </p:cNvPr>
          <p:cNvPicPr>
            <a:picLocks noChangeAspect="1"/>
          </p:cNvPicPr>
          <p:nvPr/>
        </p:nvPicPr>
        <p:blipFill>
          <a:blip r:embed="rId2"/>
          <a:stretch>
            <a:fillRect/>
          </a:stretch>
        </p:blipFill>
        <p:spPr>
          <a:xfrm>
            <a:off x="7460055" y="2258076"/>
            <a:ext cx="4144224" cy="3353181"/>
          </a:xfrm>
          <a:prstGeom prst="rect">
            <a:avLst/>
          </a:prstGeom>
        </p:spPr>
      </p:pic>
      <p:sp>
        <p:nvSpPr>
          <p:cNvPr id="9" name="CasellaDiTesto 8">
            <a:extLst>
              <a:ext uri="{FF2B5EF4-FFF2-40B4-BE49-F238E27FC236}">
                <a16:creationId xmlns:a16="http://schemas.microsoft.com/office/drawing/2014/main" id="{F0E38E29-3714-3E5F-5582-770CE10AD60F}"/>
              </a:ext>
            </a:extLst>
          </p:cNvPr>
          <p:cNvSpPr txBox="1"/>
          <p:nvPr/>
        </p:nvSpPr>
        <p:spPr>
          <a:xfrm>
            <a:off x="354971" y="2015070"/>
            <a:ext cx="6097508" cy="1200329"/>
          </a:xfrm>
          <a:prstGeom prst="rect">
            <a:avLst/>
          </a:prstGeom>
          <a:noFill/>
        </p:spPr>
        <p:txBody>
          <a:bodyPr wrap="square">
            <a:spAutoFit/>
          </a:bodyPr>
          <a:lstStyle/>
          <a:p>
            <a:pPr algn="just"/>
            <a:r>
              <a:rPr lang="en-US" b="0" i="0" dirty="0">
                <a:effectLst/>
                <a:latin typeface="source sans pro" panose="020B0503030403020204" pitchFamily="34" charset="0"/>
              </a:rPr>
              <a:t>To facilitate prototyping, you can use a </a:t>
            </a:r>
            <a:r>
              <a:rPr lang="en-US" b="1" i="0" u="none" strike="noStrike"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breadboard</a:t>
            </a:r>
            <a:r>
              <a:rPr lang="en-US" b="0" i="0" dirty="0">
                <a:effectLst/>
                <a:latin typeface="source sans pro" panose="020B0503030403020204" pitchFamily="34" charset="0"/>
              </a:rPr>
              <a:t> to connect the components. This is a device with several holes that are connected in a particular way so that you can easily connect components using jumper wires:</a:t>
            </a:r>
            <a:endParaRPr lang="it-IT" dirty="0"/>
          </a:p>
        </p:txBody>
      </p:sp>
      <p:sp>
        <p:nvSpPr>
          <p:cNvPr id="11" name="CasellaDiTesto 10">
            <a:extLst>
              <a:ext uri="{FF2B5EF4-FFF2-40B4-BE49-F238E27FC236}">
                <a16:creationId xmlns:a16="http://schemas.microsoft.com/office/drawing/2014/main" id="{3EA178FA-20E6-A75C-138C-2D861A4584FD}"/>
              </a:ext>
            </a:extLst>
          </p:cNvPr>
          <p:cNvSpPr txBox="1"/>
          <p:nvPr/>
        </p:nvSpPr>
        <p:spPr>
          <a:xfrm>
            <a:off x="354971" y="3337395"/>
            <a:ext cx="6097508" cy="1477328"/>
          </a:xfrm>
          <a:prstGeom prst="rect">
            <a:avLst/>
          </a:prstGeom>
          <a:noFill/>
        </p:spPr>
        <p:txBody>
          <a:bodyPr wrap="square">
            <a:spAutoFit/>
          </a:bodyPr>
          <a:lstStyle/>
          <a:p>
            <a:pPr algn="l"/>
            <a:r>
              <a:rPr lang="en-US" b="0" i="0" dirty="0">
                <a:effectLst/>
                <a:latin typeface="source sans pro" panose="020B0503030403020204" pitchFamily="34" charset="0"/>
              </a:rPr>
              <a:t>You can see which holes are interconnected by looking at the colored lines. You’ll use the holes on the sides of the breadboard to power the circuit:</a:t>
            </a:r>
          </a:p>
          <a:p>
            <a:pPr marL="742950" lvl="1" indent="-285750">
              <a:buFont typeface="Wingdings" panose="05000000000000000000" pitchFamily="2" charset="2"/>
              <a:buChar char="Ø"/>
            </a:pPr>
            <a:r>
              <a:rPr lang="en-US" b="0" i="0" dirty="0">
                <a:effectLst/>
                <a:latin typeface="source sans pro" panose="020B0503030403020204" pitchFamily="34" charset="0"/>
              </a:rPr>
              <a:t>Connect one hole on the </a:t>
            </a:r>
            <a:r>
              <a:rPr lang="en-US" b="1" i="0" dirty="0">
                <a:effectLst/>
                <a:latin typeface="source sans pro" panose="020B0503030403020204" pitchFamily="34" charset="0"/>
              </a:rPr>
              <a:t>red line</a:t>
            </a:r>
            <a:r>
              <a:rPr lang="en-US" b="0" i="0" dirty="0">
                <a:effectLst/>
                <a:latin typeface="source sans pro" panose="020B0503030403020204" pitchFamily="34" charset="0"/>
              </a:rPr>
              <a:t> to the power source.</a:t>
            </a:r>
          </a:p>
          <a:p>
            <a:pPr marL="742950" lvl="1" indent="-285750">
              <a:buFont typeface="Wingdings" panose="05000000000000000000" pitchFamily="2" charset="2"/>
              <a:buChar char="Ø"/>
            </a:pPr>
            <a:r>
              <a:rPr lang="en-US" b="0" i="0" dirty="0">
                <a:effectLst/>
                <a:latin typeface="source sans pro" panose="020B0503030403020204" pitchFamily="34" charset="0"/>
              </a:rPr>
              <a:t>Connect one hole on the </a:t>
            </a:r>
            <a:r>
              <a:rPr lang="en-US" b="1" i="0" dirty="0">
                <a:effectLst/>
                <a:latin typeface="source sans pro" panose="020B0503030403020204" pitchFamily="34" charset="0"/>
              </a:rPr>
              <a:t>blue line</a:t>
            </a:r>
            <a:r>
              <a:rPr lang="en-US" b="0" i="0" dirty="0">
                <a:effectLst/>
                <a:latin typeface="source sans pro" panose="020B0503030403020204" pitchFamily="34" charset="0"/>
              </a:rPr>
              <a:t> to the ground.</a:t>
            </a:r>
          </a:p>
        </p:txBody>
      </p:sp>
    </p:spTree>
    <p:extLst>
      <p:ext uri="{BB962C8B-B14F-4D97-AF65-F5344CB8AC3E}">
        <p14:creationId xmlns:p14="http://schemas.microsoft.com/office/powerpoint/2010/main" val="13763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4879B-6E0F-74BB-6507-F5BAFA60F7BC}"/>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C93D587C-EDE5-E788-0005-F22BC489446C}"/>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sp>
        <p:nvSpPr>
          <p:cNvPr id="14" name="CasellaDiTesto 13">
            <a:extLst>
              <a:ext uri="{FF2B5EF4-FFF2-40B4-BE49-F238E27FC236}">
                <a16:creationId xmlns:a16="http://schemas.microsoft.com/office/drawing/2014/main" id="{EC2C3069-12F2-FA3A-E477-2892C6B905E2}"/>
              </a:ext>
            </a:extLst>
          </p:cNvPr>
          <p:cNvSpPr txBox="1"/>
          <p:nvPr/>
        </p:nvSpPr>
        <p:spPr>
          <a:xfrm>
            <a:off x="527052" y="1317435"/>
            <a:ext cx="11423522" cy="1200329"/>
          </a:xfrm>
          <a:prstGeom prst="rect">
            <a:avLst/>
          </a:prstGeom>
          <a:noFill/>
        </p:spPr>
        <p:txBody>
          <a:bodyPr wrap="square">
            <a:spAutoFit/>
          </a:bodyPr>
          <a:lstStyle/>
          <a:p>
            <a:r>
              <a:rPr lang="en-US" b="0" i="0" dirty="0">
                <a:solidFill>
                  <a:srgbClr val="222222"/>
                </a:solidFill>
                <a:effectLst/>
                <a:latin typeface="source sans pro" panose="020B0503030403020204" pitchFamily="34" charset="0"/>
              </a:rPr>
              <a:t>Then, you can easily connect components to the power source or the ground by simply using the other holes on the red and blue lines. The holes in the middle of the breadboard are connected as indicated by the colors. You’ll use these to make connections between the components of the circuit. These two internal sections are separated by a small depression, over which you can connect integrated circuits (ICs).</a:t>
            </a:r>
            <a:endParaRPr lang="it-IT" dirty="0"/>
          </a:p>
        </p:txBody>
      </p:sp>
      <p:pic>
        <p:nvPicPr>
          <p:cNvPr id="2" name="Immagine 1">
            <a:extLst>
              <a:ext uri="{FF2B5EF4-FFF2-40B4-BE49-F238E27FC236}">
                <a16:creationId xmlns:a16="http://schemas.microsoft.com/office/drawing/2014/main" id="{312173EE-727B-22B8-C1A1-3FA29D015349}"/>
              </a:ext>
            </a:extLst>
          </p:cNvPr>
          <p:cNvPicPr>
            <a:picLocks noChangeAspect="1"/>
          </p:cNvPicPr>
          <p:nvPr/>
        </p:nvPicPr>
        <p:blipFill>
          <a:blip r:embed="rId2"/>
          <a:stretch>
            <a:fillRect/>
          </a:stretch>
        </p:blipFill>
        <p:spPr>
          <a:xfrm rot="16200000">
            <a:off x="4095895" y="2042206"/>
            <a:ext cx="3791228" cy="5472068"/>
          </a:xfrm>
          <a:prstGeom prst="rect">
            <a:avLst/>
          </a:prstGeom>
        </p:spPr>
      </p:pic>
    </p:spTree>
    <p:extLst>
      <p:ext uri="{BB962C8B-B14F-4D97-AF65-F5344CB8AC3E}">
        <p14:creationId xmlns:p14="http://schemas.microsoft.com/office/powerpoint/2010/main" val="220910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26DC5-25CD-A175-381B-78B8C2AC59F5}"/>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C21AD929-C550-555D-47CA-91B7AE8A9246}"/>
              </a:ext>
            </a:extLst>
          </p:cNvPr>
          <p:cNvSpPr>
            <a:spLocks noGrp="1"/>
          </p:cNvSpPr>
          <p:nvPr>
            <p:ph type="body" sz="quarter" idx="11"/>
          </p:nvPr>
        </p:nvSpPr>
        <p:spPr/>
        <p:txBody>
          <a:bodyPr/>
          <a:lstStyle/>
          <a:p>
            <a:r>
              <a:rPr lang="it-IT" sz="3600" dirty="0" err="1"/>
              <a:t>Outline</a:t>
            </a:r>
            <a:endParaRPr lang="it-IT" sz="3600" dirty="0"/>
          </a:p>
        </p:txBody>
      </p:sp>
      <p:sp>
        <p:nvSpPr>
          <p:cNvPr id="3" name="CasellaDiTesto 2">
            <a:extLst>
              <a:ext uri="{FF2B5EF4-FFF2-40B4-BE49-F238E27FC236}">
                <a16:creationId xmlns:a16="http://schemas.microsoft.com/office/drawing/2014/main" id="{3C31F32A-FD5D-8CE6-C993-5A0440F42D8D}"/>
              </a:ext>
            </a:extLst>
          </p:cNvPr>
          <p:cNvSpPr txBox="1"/>
          <p:nvPr/>
        </p:nvSpPr>
        <p:spPr>
          <a:xfrm>
            <a:off x="431799" y="1124747"/>
            <a:ext cx="6097508" cy="4893647"/>
          </a:xfrm>
          <a:prstGeom prst="rect">
            <a:avLst/>
          </a:prstGeom>
          <a:noFill/>
        </p:spPr>
        <p:txBody>
          <a:bodyPr wrap="square">
            <a:spAutoFit/>
          </a:bodyPr>
          <a:lstStyle/>
          <a:p>
            <a:pPr marL="285750" indent="-285750">
              <a:buFont typeface="Arial" panose="020B0604020202020204" pitchFamily="34" charset="0"/>
              <a:buChar char="•"/>
            </a:pPr>
            <a:r>
              <a:rPr lang="it-IT" sz="2400" dirty="0">
                <a:solidFill>
                  <a:schemeClr val="bg1">
                    <a:lumMod val="65000"/>
                  </a:schemeClr>
                </a:solidFill>
              </a:rPr>
              <a:t>Arduino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b="1" dirty="0"/>
              <a:t>Arduino Programming Language (IDE)</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err="1">
                <a:solidFill>
                  <a:schemeClr val="bg1">
                    <a:lumMod val="65000"/>
                  </a:schemeClr>
                </a:solidFill>
              </a:rPr>
              <a:t>Examples</a:t>
            </a:r>
            <a:endParaRPr lang="it-IT" sz="2400" dirty="0">
              <a:solidFill>
                <a:schemeClr val="bg1">
                  <a:lumMod val="65000"/>
                </a:schemeClr>
              </a:solidFill>
            </a:endParaRP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Matlab</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a:t>
            </a:r>
            <a:r>
              <a:rPr lang="it-IT" sz="2400" dirty="0" err="1">
                <a:solidFill>
                  <a:schemeClr val="bg1">
                    <a:lumMod val="65000"/>
                  </a:schemeClr>
                </a:solidFill>
              </a:rPr>
              <a:t>Simulink</a:t>
            </a:r>
            <a:endParaRPr lang="it-IT" sz="2400" dirty="0">
              <a:solidFill>
                <a:schemeClr val="bg1">
                  <a:lumMod val="65000"/>
                </a:schemeClr>
              </a:solidFill>
            </a:endParaRP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Python</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357066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FC059-B4D9-9052-9F56-8006EF7A10B3}"/>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EF470D31-B8E9-E09B-19B6-3ED1CBE5BCB7}"/>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Programming IDE</a:t>
            </a:r>
          </a:p>
        </p:txBody>
      </p:sp>
      <p:sp>
        <p:nvSpPr>
          <p:cNvPr id="3" name="CasellaDiTesto 2">
            <a:extLst>
              <a:ext uri="{FF2B5EF4-FFF2-40B4-BE49-F238E27FC236}">
                <a16:creationId xmlns:a16="http://schemas.microsoft.com/office/drawing/2014/main" id="{32F939D0-39F0-6EBA-5EEC-65D2D1A50C65}"/>
              </a:ext>
            </a:extLst>
          </p:cNvPr>
          <p:cNvSpPr txBox="1"/>
          <p:nvPr/>
        </p:nvSpPr>
        <p:spPr>
          <a:xfrm>
            <a:off x="242181" y="1349027"/>
            <a:ext cx="11518020" cy="646331"/>
          </a:xfrm>
          <a:prstGeom prst="rect">
            <a:avLst/>
          </a:prstGeom>
          <a:noFill/>
        </p:spPr>
        <p:txBody>
          <a:bodyPr wrap="square">
            <a:spAutoFit/>
          </a:bodyPr>
          <a:lstStyle/>
          <a:p>
            <a:pPr algn="just"/>
            <a:r>
              <a:rPr lang="en-US" b="0" i="0" dirty="0">
                <a:effectLst/>
                <a:latin typeface="Open Sans" panose="020B0606030504020204" pitchFamily="34" charset="0"/>
              </a:rPr>
              <a:t>The Arduino AP</a:t>
            </a:r>
            <a:r>
              <a:rPr lang="en-US" dirty="0">
                <a:latin typeface="Open Sans" panose="020B0606030504020204" pitchFamily="34" charset="0"/>
              </a:rPr>
              <a:t>I</a:t>
            </a:r>
            <a:r>
              <a:rPr lang="en-US" b="0" i="0" dirty="0">
                <a:effectLst/>
                <a:latin typeface="Open Sans" panose="020B0606030504020204" pitchFamily="34" charset="0"/>
              </a:rPr>
              <a:t>, aka the "Arduino Programming Language", consists of several functions, variables and structures based on the C/C++ language.</a:t>
            </a:r>
            <a:endParaRPr lang="it-IT" dirty="0"/>
          </a:p>
        </p:txBody>
      </p:sp>
      <p:pic>
        <p:nvPicPr>
          <p:cNvPr id="7" name="Immagine 6">
            <a:extLst>
              <a:ext uri="{FF2B5EF4-FFF2-40B4-BE49-F238E27FC236}">
                <a16:creationId xmlns:a16="http://schemas.microsoft.com/office/drawing/2014/main" id="{FA363489-CDC4-D1E8-E96F-229886DFC64F}"/>
              </a:ext>
            </a:extLst>
          </p:cNvPr>
          <p:cNvPicPr>
            <a:picLocks noChangeAspect="1"/>
          </p:cNvPicPr>
          <p:nvPr/>
        </p:nvPicPr>
        <p:blipFill>
          <a:blip r:embed="rId2"/>
          <a:stretch>
            <a:fillRect/>
          </a:stretch>
        </p:blipFill>
        <p:spPr>
          <a:xfrm>
            <a:off x="1781954" y="1995358"/>
            <a:ext cx="8274374" cy="4659109"/>
          </a:xfrm>
          <a:prstGeom prst="rect">
            <a:avLst/>
          </a:prstGeom>
        </p:spPr>
      </p:pic>
    </p:spTree>
    <p:extLst>
      <p:ext uri="{BB962C8B-B14F-4D97-AF65-F5344CB8AC3E}">
        <p14:creationId xmlns:p14="http://schemas.microsoft.com/office/powerpoint/2010/main" val="399483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7348F-AF67-4009-EC48-91846FB1C2B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6AC35AEA-2977-CAC2-09CD-ECF69312238C}"/>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Programming IDE</a:t>
            </a:r>
          </a:p>
        </p:txBody>
      </p:sp>
      <p:sp>
        <p:nvSpPr>
          <p:cNvPr id="3" name="CasellaDiTesto 2">
            <a:extLst>
              <a:ext uri="{FF2B5EF4-FFF2-40B4-BE49-F238E27FC236}">
                <a16:creationId xmlns:a16="http://schemas.microsoft.com/office/drawing/2014/main" id="{49E68EE8-0A5B-F524-2B26-2145DEB78940}"/>
              </a:ext>
            </a:extLst>
          </p:cNvPr>
          <p:cNvSpPr txBox="1"/>
          <p:nvPr/>
        </p:nvSpPr>
        <p:spPr>
          <a:xfrm>
            <a:off x="242181" y="1349027"/>
            <a:ext cx="11518020" cy="369332"/>
          </a:xfrm>
          <a:prstGeom prst="rect">
            <a:avLst/>
          </a:prstGeom>
          <a:noFill/>
        </p:spPr>
        <p:txBody>
          <a:bodyPr wrap="square">
            <a:spAutoFit/>
          </a:bodyPr>
          <a:lstStyle/>
          <a:p>
            <a:pPr marL="285750" indent="-285750" algn="l">
              <a:buFont typeface="Wingdings" panose="05000000000000000000" pitchFamily="2" charset="2"/>
              <a:buChar char="Ø"/>
            </a:pPr>
            <a:r>
              <a:rPr lang="it-IT" b="1" i="0" dirty="0" err="1">
                <a:effectLst/>
                <a:latin typeface="Open Sans" panose="020B0606030504020204" pitchFamily="34" charset="0"/>
              </a:rPr>
              <a:t>Main</a:t>
            </a:r>
            <a:r>
              <a:rPr lang="it-IT" b="1" i="0" dirty="0">
                <a:effectLst/>
                <a:latin typeface="Open Sans" panose="020B0606030504020204" pitchFamily="34" charset="0"/>
              </a:rPr>
              <a:t> Parts</a:t>
            </a:r>
          </a:p>
        </p:txBody>
      </p:sp>
      <p:sp>
        <p:nvSpPr>
          <p:cNvPr id="4" name="CasellaDiTesto 3">
            <a:extLst>
              <a:ext uri="{FF2B5EF4-FFF2-40B4-BE49-F238E27FC236}">
                <a16:creationId xmlns:a16="http://schemas.microsoft.com/office/drawing/2014/main" id="{3852A1D2-5FDF-C35A-AB39-939C3FE91061}"/>
              </a:ext>
            </a:extLst>
          </p:cNvPr>
          <p:cNvSpPr txBox="1"/>
          <p:nvPr/>
        </p:nvSpPr>
        <p:spPr>
          <a:xfrm>
            <a:off x="242181" y="1942639"/>
            <a:ext cx="11690286" cy="3693319"/>
          </a:xfrm>
          <a:prstGeom prst="rect">
            <a:avLst/>
          </a:prstGeom>
          <a:noFill/>
        </p:spPr>
        <p:txBody>
          <a:bodyPr wrap="square">
            <a:spAutoFit/>
          </a:bodyPr>
          <a:lstStyle/>
          <a:p>
            <a:pPr algn="just"/>
            <a:r>
              <a:rPr lang="en-US" dirty="0"/>
              <a:t>The Arduino API can be divided into three main parts: functions, variables and structure:</a:t>
            </a:r>
          </a:p>
          <a:p>
            <a:pPr algn="just"/>
            <a:endParaRPr lang="en-US" dirty="0"/>
          </a:p>
          <a:p>
            <a:pPr marL="285750" indent="-285750" algn="just">
              <a:buFont typeface="Arial" panose="020B0604020202020204" pitchFamily="34" charset="0"/>
              <a:buChar char="•"/>
            </a:pPr>
            <a:r>
              <a:rPr lang="en-US" b="1" dirty="0"/>
              <a:t>Functions: </a:t>
            </a:r>
            <a:r>
              <a:rPr lang="en-US" dirty="0"/>
              <a:t>for controlling the Arduino board and performing computations. For example, to read or write a state to a digital pin, map a value or use serial communication.</a:t>
            </a:r>
          </a:p>
          <a:p>
            <a:pPr marL="285750" indent="-285750" algn="just">
              <a:buFont typeface="Arial" panose="020B0604020202020204" pitchFamily="34" charset="0"/>
              <a:buChar char="•"/>
            </a:pPr>
            <a:r>
              <a:rPr lang="en-US" b="1" dirty="0"/>
              <a:t>Variables: </a:t>
            </a:r>
            <a:r>
              <a:rPr lang="en-US" dirty="0"/>
              <a:t>the Arduino constants, data types and conversions. E.g. int, </a:t>
            </a:r>
            <a:r>
              <a:rPr lang="en-US" dirty="0" err="1"/>
              <a:t>boolean</a:t>
            </a:r>
            <a:r>
              <a:rPr lang="en-US" dirty="0"/>
              <a:t>, array.</a:t>
            </a:r>
          </a:p>
          <a:p>
            <a:pPr marL="285750" indent="-285750" algn="just">
              <a:buFont typeface="Arial" panose="020B0604020202020204" pitchFamily="34" charset="0"/>
              <a:buChar char="•"/>
            </a:pPr>
            <a:r>
              <a:rPr lang="en-US" b="1" dirty="0"/>
              <a:t>Structure: </a:t>
            </a:r>
            <a:r>
              <a:rPr lang="en-US" dirty="0"/>
              <a:t>the elements of the Arduino (C++) code, such as</a:t>
            </a:r>
          </a:p>
          <a:p>
            <a:pPr marL="742950" lvl="1" indent="-285750" algn="just">
              <a:buFont typeface="Wingdings" panose="05000000000000000000" pitchFamily="2" charset="2"/>
              <a:buChar char="ü"/>
            </a:pPr>
            <a:r>
              <a:rPr lang="en-US" i="1" dirty="0"/>
              <a:t>sketch</a:t>
            </a:r>
            <a:r>
              <a:rPr lang="en-US" dirty="0"/>
              <a:t> (loop(), setup())</a:t>
            </a:r>
          </a:p>
          <a:p>
            <a:pPr marL="742950" lvl="1" indent="-285750" algn="just">
              <a:buFont typeface="Wingdings" panose="05000000000000000000" pitchFamily="2" charset="2"/>
              <a:buChar char="ü"/>
            </a:pPr>
            <a:r>
              <a:rPr lang="en-US" i="1" dirty="0"/>
              <a:t>control structure </a:t>
            </a:r>
            <a:r>
              <a:rPr lang="en-US" dirty="0"/>
              <a:t>(if, else, while, for)</a:t>
            </a:r>
          </a:p>
          <a:p>
            <a:pPr marL="742950" lvl="1" indent="-285750" algn="just">
              <a:buFont typeface="Wingdings" panose="05000000000000000000" pitchFamily="2" charset="2"/>
              <a:buChar char="ü"/>
            </a:pPr>
            <a:r>
              <a:rPr lang="en-US" i="1" dirty="0"/>
              <a:t>arithmetic operators </a:t>
            </a:r>
            <a:r>
              <a:rPr lang="en-US" dirty="0"/>
              <a:t>(multiplication, addition, subtraction)</a:t>
            </a:r>
          </a:p>
          <a:p>
            <a:pPr marL="742950" lvl="1" indent="-285750" algn="just">
              <a:buFont typeface="Wingdings" panose="05000000000000000000" pitchFamily="2" charset="2"/>
              <a:buChar char="ü"/>
            </a:pPr>
            <a:r>
              <a:rPr lang="en-US" i="1" dirty="0"/>
              <a:t>comparison operators</a:t>
            </a:r>
            <a:r>
              <a:rPr lang="en-US" dirty="0"/>
              <a:t>, such as == (equal to), != (not equal to), &gt; (greater than).</a:t>
            </a:r>
          </a:p>
          <a:p>
            <a:pPr lvl="1" algn="just"/>
            <a:endParaRPr lang="en-US" dirty="0"/>
          </a:p>
          <a:p>
            <a:pPr algn="just"/>
            <a:r>
              <a:rPr lang="en-US" dirty="0"/>
              <a:t>The Arduino API can be described as a simplification of the C++ programming language, with a lot of additions for controlling the Arduino hardware.</a:t>
            </a:r>
            <a:endParaRPr lang="it-IT" dirty="0"/>
          </a:p>
        </p:txBody>
      </p:sp>
    </p:spTree>
    <p:extLst>
      <p:ext uri="{BB962C8B-B14F-4D97-AF65-F5344CB8AC3E}">
        <p14:creationId xmlns:p14="http://schemas.microsoft.com/office/powerpoint/2010/main" val="343775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C99A3-3EBF-5D30-7021-4C45661AE2A2}"/>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2336B3A8-2041-8A5F-EEFE-92D4B5A9CAAE}"/>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Programming IDE</a:t>
            </a:r>
          </a:p>
        </p:txBody>
      </p:sp>
      <p:sp>
        <p:nvSpPr>
          <p:cNvPr id="2" name="CasellaDiTesto 1">
            <a:extLst>
              <a:ext uri="{FF2B5EF4-FFF2-40B4-BE49-F238E27FC236}">
                <a16:creationId xmlns:a16="http://schemas.microsoft.com/office/drawing/2014/main" id="{35AA60CE-A620-26FC-D18B-078F57763882}"/>
              </a:ext>
            </a:extLst>
          </p:cNvPr>
          <p:cNvSpPr txBox="1"/>
          <p:nvPr/>
        </p:nvSpPr>
        <p:spPr>
          <a:xfrm>
            <a:off x="242181" y="1349027"/>
            <a:ext cx="11518020" cy="369332"/>
          </a:xfrm>
          <a:prstGeom prst="rect">
            <a:avLst/>
          </a:prstGeom>
          <a:noFill/>
        </p:spPr>
        <p:txBody>
          <a:bodyPr wrap="square">
            <a:spAutoFit/>
          </a:bodyPr>
          <a:lstStyle/>
          <a:p>
            <a:pPr marL="285750" indent="-285750" algn="l">
              <a:buFont typeface="Wingdings" panose="05000000000000000000" pitchFamily="2" charset="2"/>
              <a:buChar char="Ø"/>
            </a:pPr>
            <a:r>
              <a:rPr lang="it-IT" b="1" i="0" dirty="0">
                <a:effectLst/>
                <a:latin typeface="Open Sans" panose="020B0606030504020204" pitchFamily="34" charset="0"/>
              </a:rPr>
              <a:t>Program </a:t>
            </a:r>
            <a:r>
              <a:rPr lang="it-IT" b="1" i="0" dirty="0" err="1">
                <a:effectLst/>
                <a:latin typeface="Open Sans" panose="020B0606030504020204" pitchFamily="34" charset="0"/>
              </a:rPr>
              <a:t>Structure</a:t>
            </a:r>
            <a:endParaRPr lang="it-IT" b="1" i="0" dirty="0">
              <a:effectLst/>
              <a:latin typeface="Open Sans" panose="020B0606030504020204" pitchFamily="34" charset="0"/>
            </a:endParaRPr>
          </a:p>
        </p:txBody>
      </p:sp>
      <p:sp>
        <p:nvSpPr>
          <p:cNvPr id="6" name="CasellaDiTesto 5">
            <a:extLst>
              <a:ext uri="{FF2B5EF4-FFF2-40B4-BE49-F238E27FC236}">
                <a16:creationId xmlns:a16="http://schemas.microsoft.com/office/drawing/2014/main" id="{ED766829-6C67-8439-BF11-E4436125C039}"/>
              </a:ext>
            </a:extLst>
          </p:cNvPr>
          <p:cNvSpPr txBox="1"/>
          <p:nvPr/>
        </p:nvSpPr>
        <p:spPr>
          <a:xfrm>
            <a:off x="456068" y="1942639"/>
            <a:ext cx="11090245" cy="3139321"/>
          </a:xfrm>
          <a:prstGeom prst="rect">
            <a:avLst/>
          </a:prstGeom>
          <a:noFill/>
        </p:spPr>
        <p:txBody>
          <a:bodyPr wrap="square">
            <a:spAutoFit/>
          </a:bodyPr>
          <a:lstStyle/>
          <a:p>
            <a:r>
              <a:rPr lang="en-US" dirty="0"/>
              <a:t>The absolute minimum requirement of an Arduino program is the use of two functions: </a:t>
            </a:r>
            <a:r>
              <a:rPr lang="en-US" i="1" dirty="0"/>
              <a:t>void setup</a:t>
            </a:r>
            <a:r>
              <a:rPr lang="en-US" dirty="0"/>
              <a:t>() and </a:t>
            </a:r>
            <a:r>
              <a:rPr lang="en-US" i="1" dirty="0"/>
              <a:t>void loop</a:t>
            </a:r>
            <a:r>
              <a:rPr lang="en-US" dirty="0"/>
              <a:t>().</a:t>
            </a:r>
          </a:p>
          <a:p>
            <a:endParaRPr lang="en-US" dirty="0"/>
          </a:p>
          <a:p>
            <a:r>
              <a:rPr lang="en-US" dirty="0"/>
              <a:t>The "void" indicates that nothing is returned on execution.</a:t>
            </a:r>
          </a:p>
          <a:p>
            <a:endParaRPr lang="en-US" dirty="0"/>
          </a:p>
          <a:p>
            <a:pPr marL="285750" indent="-285750">
              <a:buFont typeface="Arial" panose="020B0604020202020204" pitchFamily="34" charset="0"/>
              <a:buChar char="•"/>
            </a:pPr>
            <a:r>
              <a:rPr lang="en-US" i="1" dirty="0"/>
              <a:t>void setup</a:t>
            </a:r>
            <a:r>
              <a:rPr lang="en-US" dirty="0"/>
              <a:t>() - this function executes only once, when the Arduino is powered on. Here we define things such as the mode of a pin (input or output), the baud rate of serial communication or the initialization of a library.</a:t>
            </a:r>
          </a:p>
          <a:p>
            <a:pPr marL="285750" indent="-285750">
              <a:buFont typeface="Arial" panose="020B0604020202020204" pitchFamily="34" charset="0"/>
              <a:buChar char="•"/>
            </a:pPr>
            <a:r>
              <a:rPr lang="en-US" i="1" dirty="0"/>
              <a:t>void loop</a:t>
            </a:r>
            <a:r>
              <a:rPr lang="en-US" dirty="0"/>
              <a:t>() - this is where we write the code that we want to execute over and over again, such as turning on/off a lamp based on an input, or to conduct a sensor reading every X second.</a:t>
            </a:r>
          </a:p>
          <a:p>
            <a:endParaRPr lang="en-US" dirty="0"/>
          </a:p>
          <a:p>
            <a:r>
              <a:rPr lang="en-US" b="1" u="sng" dirty="0"/>
              <a:t>The above functions are always required in an Arduino sketch</a:t>
            </a:r>
            <a:r>
              <a:rPr lang="en-US" dirty="0"/>
              <a:t>, but you are of course able to add several more functions, which is useful for longer programs.</a:t>
            </a:r>
            <a:endParaRPr lang="it-IT" dirty="0"/>
          </a:p>
        </p:txBody>
      </p:sp>
    </p:spTree>
    <p:extLst>
      <p:ext uri="{BB962C8B-B14F-4D97-AF65-F5344CB8AC3E}">
        <p14:creationId xmlns:p14="http://schemas.microsoft.com/office/powerpoint/2010/main" val="401813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E06FA-B13B-EA50-6A16-E1F94409F3AB}"/>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AFC83A06-C97A-FE7E-245A-4446E77C6118}"/>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Programming IDE</a:t>
            </a:r>
          </a:p>
        </p:txBody>
      </p:sp>
      <p:sp>
        <p:nvSpPr>
          <p:cNvPr id="2" name="CasellaDiTesto 1">
            <a:extLst>
              <a:ext uri="{FF2B5EF4-FFF2-40B4-BE49-F238E27FC236}">
                <a16:creationId xmlns:a16="http://schemas.microsoft.com/office/drawing/2014/main" id="{5D2AD549-15FB-F4BC-1874-6FE8B47B579E}"/>
              </a:ext>
            </a:extLst>
          </p:cNvPr>
          <p:cNvSpPr txBox="1"/>
          <p:nvPr/>
        </p:nvSpPr>
        <p:spPr>
          <a:xfrm>
            <a:off x="242181" y="1349027"/>
            <a:ext cx="11518020" cy="369332"/>
          </a:xfrm>
          <a:prstGeom prst="rect">
            <a:avLst/>
          </a:prstGeom>
          <a:noFill/>
        </p:spPr>
        <p:txBody>
          <a:bodyPr wrap="square">
            <a:spAutoFit/>
          </a:bodyPr>
          <a:lstStyle/>
          <a:p>
            <a:pPr marL="285750" indent="-285750" algn="l">
              <a:buFont typeface="Wingdings" panose="05000000000000000000" pitchFamily="2" charset="2"/>
              <a:buChar char="Ø"/>
            </a:pPr>
            <a:r>
              <a:rPr lang="it-IT" b="1" dirty="0">
                <a:latin typeface="Open Sans" panose="020B0606030504020204" pitchFamily="34" charset="0"/>
              </a:rPr>
              <a:t>The «Sketch»</a:t>
            </a:r>
            <a:endParaRPr lang="it-IT" b="1" i="0" dirty="0">
              <a:effectLst/>
              <a:latin typeface="Open Sans" panose="020B0606030504020204" pitchFamily="34" charset="0"/>
            </a:endParaRPr>
          </a:p>
        </p:txBody>
      </p:sp>
      <p:sp>
        <p:nvSpPr>
          <p:cNvPr id="12" name="CasellaDiTesto 11">
            <a:extLst>
              <a:ext uri="{FF2B5EF4-FFF2-40B4-BE49-F238E27FC236}">
                <a16:creationId xmlns:a16="http://schemas.microsoft.com/office/drawing/2014/main" id="{8CEB8D12-E072-23EE-DC03-1AC8B98CDE0F}"/>
              </a:ext>
            </a:extLst>
          </p:cNvPr>
          <p:cNvSpPr txBox="1"/>
          <p:nvPr/>
        </p:nvSpPr>
        <p:spPr>
          <a:xfrm>
            <a:off x="242181" y="1942639"/>
            <a:ext cx="10972800" cy="1754326"/>
          </a:xfrm>
          <a:prstGeom prst="rect">
            <a:avLst/>
          </a:prstGeom>
          <a:noFill/>
        </p:spPr>
        <p:txBody>
          <a:bodyPr wrap="square">
            <a:spAutoFit/>
          </a:bodyPr>
          <a:lstStyle/>
          <a:p>
            <a:r>
              <a:rPr lang="en-US" dirty="0"/>
              <a:t>In the Arduino project, a program is referred to as a "sketch". </a:t>
            </a:r>
          </a:p>
          <a:p>
            <a:endParaRPr lang="en-US" dirty="0"/>
          </a:p>
          <a:p>
            <a:r>
              <a:rPr lang="en-US" dirty="0"/>
              <a:t>A sketch is a file that you write your program inside. It has the </a:t>
            </a:r>
            <a:r>
              <a:rPr lang="en-US" b="1" dirty="0"/>
              <a:t>.</a:t>
            </a:r>
            <a:r>
              <a:rPr lang="en-US" b="1" dirty="0" err="1"/>
              <a:t>ino</a:t>
            </a:r>
            <a:r>
              <a:rPr lang="en-US" b="1" dirty="0"/>
              <a:t> extension</a:t>
            </a:r>
            <a:r>
              <a:rPr lang="en-US" dirty="0"/>
              <a:t>, and is always stored in a folder of the same name.</a:t>
            </a:r>
          </a:p>
          <a:p>
            <a:endParaRPr lang="en-US" dirty="0"/>
          </a:p>
          <a:p>
            <a:r>
              <a:rPr lang="en-US" dirty="0"/>
              <a:t>The folder can include other files, such as a header file, that can be included in your sketch.</a:t>
            </a:r>
            <a:endParaRPr lang="it-IT" dirty="0"/>
          </a:p>
        </p:txBody>
      </p:sp>
    </p:spTree>
    <p:extLst>
      <p:ext uri="{BB962C8B-B14F-4D97-AF65-F5344CB8AC3E}">
        <p14:creationId xmlns:p14="http://schemas.microsoft.com/office/powerpoint/2010/main" val="60080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2C6CB-5C97-0402-420C-754B43B5F293}"/>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DEE60F65-3D0B-CAB2-2055-ED073EA17DC0}"/>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Programming IDE</a:t>
            </a:r>
          </a:p>
        </p:txBody>
      </p:sp>
      <p:sp>
        <p:nvSpPr>
          <p:cNvPr id="2" name="CasellaDiTesto 1">
            <a:extLst>
              <a:ext uri="{FF2B5EF4-FFF2-40B4-BE49-F238E27FC236}">
                <a16:creationId xmlns:a16="http://schemas.microsoft.com/office/drawing/2014/main" id="{88F38D14-F159-5A76-8A2B-446AE46BCC26}"/>
              </a:ext>
            </a:extLst>
          </p:cNvPr>
          <p:cNvSpPr txBox="1"/>
          <p:nvPr/>
        </p:nvSpPr>
        <p:spPr>
          <a:xfrm>
            <a:off x="242181" y="1349027"/>
            <a:ext cx="11518020" cy="369332"/>
          </a:xfrm>
          <a:prstGeom prst="rect">
            <a:avLst/>
          </a:prstGeom>
          <a:noFill/>
        </p:spPr>
        <p:txBody>
          <a:bodyPr wrap="square">
            <a:spAutoFit/>
          </a:bodyPr>
          <a:lstStyle/>
          <a:p>
            <a:pPr marL="285750" indent="-285750" algn="l">
              <a:buFont typeface="Wingdings" panose="05000000000000000000" pitchFamily="2" charset="2"/>
              <a:buChar char="Ø"/>
            </a:pPr>
            <a:r>
              <a:rPr lang="it-IT" b="1" dirty="0" err="1">
                <a:latin typeface="Open Sans" panose="020B0606030504020204" pitchFamily="34" charset="0"/>
              </a:rPr>
              <a:t>Example</a:t>
            </a:r>
            <a:endParaRPr lang="it-IT" b="1" i="0" dirty="0">
              <a:effectLst/>
              <a:latin typeface="Open Sans" panose="020B0606030504020204" pitchFamily="34" charset="0"/>
            </a:endParaRPr>
          </a:p>
        </p:txBody>
      </p:sp>
      <p:pic>
        <p:nvPicPr>
          <p:cNvPr id="3" name="Immagine 2">
            <a:extLst>
              <a:ext uri="{FF2B5EF4-FFF2-40B4-BE49-F238E27FC236}">
                <a16:creationId xmlns:a16="http://schemas.microsoft.com/office/drawing/2014/main" id="{E1732937-C67E-A1B7-F6B4-062A9491431D}"/>
              </a:ext>
            </a:extLst>
          </p:cNvPr>
          <p:cNvPicPr>
            <a:picLocks noChangeAspect="1"/>
          </p:cNvPicPr>
          <p:nvPr/>
        </p:nvPicPr>
        <p:blipFill>
          <a:blip r:embed="rId2"/>
          <a:stretch>
            <a:fillRect/>
          </a:stretch>
        </p:blipFill>
        <p:spPr>
          <a:xfrm>
            <a:off x="3838669" y="1014491"/>
            <a:ext cx="5428398" cy="5771081"/>
          </a:xfrm>
          <a:prstGeom prst="rect">
            <a:avLst/>
          </a:prstGeom>
        </p:spPr>
      </p:pic>
    </p:spTree>
    <p:extLst>
      <p:ext uri="{BB962C8B-B14F-4D97-AF65-F5344CB8AC3E}">
        <p14:creationId xmlns:p14="http://schemas.microsoft.com/office/powerpoint/2010/main" val="202760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321D6240-4705-285F-55EA-E0F56E5EC32E}"/>
              </a:ext>
            </a:extLst>
          </p:cNvPr>
          <p:cNvSpPr>
            <a:spLocks noGrp="1"/>
          </p:cNvSpPr>
          <p:nvPr>
            <p:ph type="body" sz="quarter" idx="11"/>
          </p:nvPr>
        </p:nvSpPr>
        <p:spPr/>
        <p:txBody>
          <a:bodyPr/>
          <a:lstStyle/>
          <a:p>
            <a:r>
              <a:rPr lang="it-IT" sz="3600" dirty="0" err="1"/>
              <a:t>Outline</a:t>
            </a:r>
            <a:endParaRPr lang="it-IT" sz="3600" dirty="0"/>
          </a:p>
        </p:txBody>
      </p:sp>
      <p:sp>
        <p:nvSpPr>
          <p:cNvPr id="3" name="CasellaDiTesto 2">
            <a:extLst>
              <a:ext uri="{FF2B5EF4-FFF2-40B4-BE49-F238E27FC236}">
                <a16:creationId xmlns:a16="http://schemas.microsoft.com/office/drawing/2014/main" id="{4AAE4BE5-482F-58AE-6B32-B6581E1D4497}"/>
              </a:ext>
            </a:extLst>
          </p:cNvPr>
          <p:cNvSpPr txBox="1"/>
          <p:nvPr/>
        </p:nvSpPr>
        <p:spPr>
          <a:xfrm>
            <a:off x="431799" y="1124747"/>
            <a:ext cx="6097508" cy="4893647"/>
          </a:xfrm>
          <a:prstGeom prst="rect">
            <a:avLst/>
          </a:prstGeom>
          <a:noFill/>
        </p:spPr>
        <p:txBody>
          <a:bodyPr wrap="square">
            <a:spAutoFit/>
          </a:bodyPr>
          <a:lstStyle/>
          <a:p>
            <a:pPr marL="285750" indent="-285750">
              <a:buFont typeface="Arial" panose="020B0604020202020204" pitchFamily="34" charset="0"/>
              <a:buChar char="•"/>
            </a:pPr>
            <a:r>
              <a:rPr lang="it-IT" sz="2400" dirty="0"/>
              <a:t>Arduino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Arduino Programming Language (IDE)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err="1"/>
              <a:t>Examples</a:t>
            </a:r>
            <a:endParaRPr lang="it-IT" sz="2400" dirty="0"/>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Arduino &amp; Matlab</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Arduino &amp; </a:t>
            </a:r>
            <a:r>
              <a:rPr lang="it-IT" sz="2400" dirty="0" err="1"/>
              <a:t>Simulink</a:t>
            </a:r>
            <a:endParaRPr lang="it-IT" sz="2400" dirty="0"/>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Arduino &amp; Python</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162377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8868-4320-A803-CB25-1A8E040F08E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420693FB-C0C3-ED52-8FF0-E2E93EEB5FF0}"/>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Programming IDE</a:t>
            </a:r>
          </a:p>
        </p:txBody>
      </p:sp>
      <p:sp>
        <p:nvSpPr>
          <p:cNvPr id="4" name="CasellaDiTesto 3">
            <a:extLst>
              <a:ext uri="{FF2B5EF4-FFF2-40B4-BE49-F238E27FC236}">
                <a16:creationId xmlns:a16="http://schemas.microsoft.com/office/drawing/2014/main" id="{285F260F-E0E1-48B9-3466-6429A7AC455C}"/>
              </a:ext>
            </a:extLst>
          </p:cNvPr>
          <p:cNvSpPr txBox="1"/>
          <p:nvPr/>
        </p:nvSpPr>
        <p:spPr>
          <a:xfrm>
            <a:off x="1432398" y="2100465"/>
            <a:ext cx="8779911" cy="646331"/>
          </a:xfrm>
          <a:prstGeom prst="rect">
            <a:avLst/>
          </a:prstGeom>
          <a:noFill/>
        </p:spPr>
        <p:txBody>
          <a:bodyPr wrap="square">
            <a:spAutoFit/>
          </a:bodyPr>
          <a:lstStyle/>
          <a:p>
            <a:pPr algn="ctr"/>
            <a:r>
              <a:rPr lang="en-US" b="0" i="0" dirty="0">
                <a:effectLst/>
                <a:latin typeface="Open Sans" panose="020B0606030504020204" pitchFamily="34" charset="0"/>
              </a:rPr>
              <a:t>You can find the full list of available resources and actions in the </a:t>
            </a:r>
            <a:r>
              <a:rPr lang="en-US" b="1" i="0" u="none" strike="noStrike" dirty="0">
                <a:effectLst/>
                <a:latin typeface="Open Sans" panose="020B0606030504020204" pitchFamily="34" charset="0"/>
                <a:hlinkClick r:id="rId2">
                  <a:extLst>
                    <a:ext uri="{A12FA001-AC4F-418D-AE19-62706E023703}">
                      <ahyp:hlinkClr xmlns:ahyp="http://schemas.microsoft.com/office/drawing/2018/hyperlinkcolor" val="tx"/>
                    </a:ext>
                  </a:extLst>
                </a:hlinkClick>
              </a:rPr>
              <a:t>Arduino Cloud Application API Technical Reference</a:t>
            </a:r>
            <a:r>
              <a:rPr lang="en-US" b="0" i="0" dirty="0">
                <a:effectLst/>
                <a:latin typeface="Open Sans" panose="020B0606030504020204" pitchFamily="34" charset="0"/>
              </a:rPr>
              <a:t>.</a:t>
            </a:r>
            <a:endParaRPr lang="it-IT" dirty="0"/>
          </a:p>
        </p:txBody>
      </p:sp>
      <p:sp>
        <p:nvSpPr>
          <p:cNvPr id="7" name="CasellaDiTesto 6">
            <a:extLst>
              <a:ext uri="{FF2B5EF4-FFF2-40B4-BE49-F238E27FC236}">
                <a16:creationId xmlns:a16="http://schemas.microsoft.com/office/drawing/2014/main" id="{78411D74-8537-5B39-08E3-82730BC1FB48}"/>
              </a:ext>
            </a:extLst>
          </p:cNvPr>
          <p:cNvSpPr txBox="1"/>
          <p:nvPr/>
        </p:nvSpPr>
        <p:spPr>
          <a:xfrm>
            <a:off x="3449370" y="3187875"/>
            <a:ext cx="6448331" cy="923330"/>
          </a:xfrm>
          <a:prstGeom prst="rect">
            <a:avLst/>
          </a:prstGeom>
          <a:noFill/>
        </p:spPr>
        <p:txBody>
          <a:bodyPr wrap="square">
            <a:spAutoFit/>
          </a:bodyPr>
          <a:lstStyle/>
          <a:p>
            <a:r>
              <a:rPr lang="it-IT" dirty="0">
                <a:hlinkClick r:id="rId2"/>
              </a:rPr>
              <a:t>https://www.arduino.cc/reference/en/iot/api/</a:t>
            </a:r>
            <a:endParaRPr lang="it-IT" dirty="0"/>
          </a:p>
          <a:p>
            <a:r>
              <a:rPr lang="it-IT" dirty="0">
                <a:hlinkClick r:id="rId3"/>
              </a:rPr>
              <a:t>https://github.com/arduino/arduino-examples</a:t>
            </a:r>
            <a:endParaRPr lang="it-IT" dirty="0"/>
          </a:p>
          <a:p>
            <a:r>
              <a:rPr lang="it-IT" dirty="0">
                <a:hlinkClick r:id="rId4"/>
              </a:rPr>
              <a:t>https://docs.arduino.cc/built-in-examples/</a:t>
            </a:r>
            <a:r>
              <a:rPr lang="it-IT" dirty="0"/>
              <a:t> </a:t>
            </a:r>
          </a:p>
        </p:txBody>
      </p:sp>
    </p:spTree>
    <p:extLst>
      <p:ext uri="{BB962C8B-B14F-4D97-AF65-F5344CB8AC3E}">
        <p14:creationId xmlns:p14="http://schemas.microsoft.com/office/powerpoint/2010/main" val="163799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617E8-E7D2-AD21-F778-82A492A5472C}"/>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019CA9BE-124F-1893-5587-BDBD68ECBCF1}"/>
              </a:ext>
            </a:extLst>
          </p:cNvPr>
          <p:cNvSpPr>
            <a:spLocks noGrp="1"/>
          </p:cNvSpPr>
          <p:nvPr>
            <p:ph type="body" sz="quarter" idx="11"/>
          </p:nvPr>
        </p:nvSpPr>
        <p:spPr/>
        <p:txBody>
          <a:bodyPr/>
          <a:lstStyle/>
          <a:p>
            <a:r>
              <a:rPr lang="it-IT" sz="3600" dirty="0" err="1"/>
              <a:t>Outline</a:t>
            </a:r>
            <a:endParaRPr lang="it-IT" sz="3600" dirty="0"/>
          </a:p>
        </p:txBody>
      </p:sp>
      <p:sp>
        <p:nvSpPr>
          <p:cNvPr id="3" name="CasellaDiTesto 2">
            <a:extLst>
              <a:ext uri="{FF2B5EF4-FFF2-40B4-BE49-F238E27FC236}">
                <a16:creationId xmlns:a16="http://schemas.microsoft.com/office/drawing/2014/main" id="{DE8A54DA-7931-D041-BB64-51A9ECF600BF}"/>
              </a:ext>
            </a:extLst>
          </p:cNvPr>
          <p:cNvSpPr txBox="1"/>
          <p:nvPr/>
        </p:nvSpPr>
        <p:spPr>
          <a:xfrm>
            <a:off x="431799" y="1124747"/>
            <a:ext cx="6097508" cy="5816977"/>
          </a:xfrm>
          <a:prstGeom prst="rect">
            <a:avLst/>
          </a:prstGeom>
          <a:noFill/>
        </p:spPr>
        <p:txBody>
          <a:bodyPr wrap="square">
            <a:spAutoFit/>
          </a:bodyPr>
          <a:lstStyle/>
          <a:p>
            <a:pPr marL="285750" indent="-285750">
              <a:buFont typeface="Arial" panose="020B0604020202020204" pitchFamily="34" charset="0"/>
              <a:buChar char="•"/>
            </a:pPr>
            <a:r>
              <a:rPr lang="it-IT" sz="2400" dirty="0">
                <a:solidFill>
                  <a:schemeClr val="bg1">
                    <a:lumMod val="65000"/>
                  </a:schemeClr>
                </a:solidFill>
              </a:rPr>
              <a:t>Arduino</a:t>
            </a:r>
          </a:p>
          <a:p>
            <a:endParaRPr lang="it-IT" sz="2400" dirty="0"/>
          </a:p>
          <a:p>
            <a:pPr marL="285750" indent="-285750">
              <a:buFont typeface="Arial" panose="020B0604020202020204" pitchFamily="34" charset="0"/>
              <a:buChar char="•"/>
            </a:pPr>
            <a:r>
              <a:rPr lang="it-IT" sz="2400" dirty="0">
                <a:solidFill>
                  <a:schemeClr val="bg1">
                    <a:lumMod val="65000"/>
                  </a:schemeClr>
                </a:solidFill>
              </a:rPr>
              <a:t>Arduino Programming Language (IDE)</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b="1" dirty="0" err="1"/>
              <a:t>Examples</a:t>
            </a:r>
            <a:endParaRPr lang="it-IT" sz="2400" b="1" dirty="0"/>
          </a:p>
          <a:p>
            <a:pPr marL="800100" lvl="1" indent="-342900">
              <a:buFont typeface="Wingdings" panose="05000000000000000000" pitchFamily="2" charset="2"/>
              <a:buChar char="Ø"/>
            </a:pPr>
            <a:r>
              <a:rPr lang="it-IT" sz="2000" b="1" dirty="0"/>
              <a:t>Read </a:t>
            </a:r>
            <a:r>
              <a:rPr lang="it-IT" sz="2000" b="1" dirty="0" err="1"/>
              <a:t>Analog</a:t>
            </a:r>
            <a:r>
              <a:rPr lang="it-IT" sz="2000" b="1" dirty="0"/>
              <a:t> Voltage</a:t>
            </a:r>
          </a:p>
          <a:p>
            <a:pPr marL="800100" lvl="1" indent="-342900">
              <a:buFont typeface="Wingdings" panose="05000000000000000000" pitchFamily="2" charset="2"/>
              <a:buChar char="Ø"/>
            </a:pPr>
            <a:r>
              <a:rPr lang="it-IT" sz="2000" b="1" dirty="0"/>
              <a:t>Digital Read Serial</a:t>
            </a:r>
          </a:p>
          <a:p>
            <a:pPr marL="800100" lvl="1" indent="-342900">
              <a:buFont typeface="Wingdings" panose="05000000000000000000" pitchFamily="2" charset="2"/>
              <a:buChar char="Ø"/>
            </a:pPr>
            <a:r>
              <a:rPr lang="it-IT" sz="2000" b="1" dirty="0"/>
              <a:t>Blink </a:t>
            </a:r>
            <a:r>
              <a:rPr lang="it-IT" sz="2000" b="1" dirty="0" err="1"/>
              <a:t>without</a:t>
            </a:r>
            <a:r>
              <a:rPr lang="it-IT" sz="2000" b="1" dirty="0"/>
              <a:t> Delay</a:t>
            </a:r>
          </a:p>
          <a:p>
            <a:pPr marL="800100" lvl="1" indent="-342900">
              <a:buFont typeface="Wingdings" panose="05000000000000000000" pitchFamily="2" charset="2"/>
              <a:buChar char="Ø"/>
            </a:pPr>
            <a:r>
              <a:rPr lang="it-IT" sz="2000" b="1" dirty="0" err="1"/>
              <a:t>Sensors</a:t>
            </a:r>
            <a:endParaRPr lang="it-IT" sz="2400" dirty="0"/>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Matlab</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a:t>
            </a:r>
            <a:r>
              <a:rPr lang="it-IT" sz="2400" dirty="0" err="1">
                <a:solidFill>
                  <a:schemeClr val="bg1">
                    <a:lumMod val="65000"/>
                  </a:schemeClr>
                </a:solidFill>
              </a:rPr>
              <a:t>Simulink</a:t>
            </a:r>
            <a:endParaRPr lang="it-IT" sz="2400" dirty="0">
              <a:solidFill>
                <a:schemeClr val="bg1">
                  <a:lumMod val="65000"/>
                </a:schemeClr>
              </a:solidFill>
            </a:endParaRP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Python</a:t>
            </a:r>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343126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5B6A6-94D9-02CE-9BED-1BEAA8ACD723}"/>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ED491005-C0A1-F71B-6141-74A4E2574C34}"/>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Read </a:t>
            </a:r>
            <a:r>
              <a:rPr lang="it-IT" sz="2200" dirty="0" err="1">
                <a:solidFill>
                  <a:schemeClr val="tx1"/>
                </a:solidFill>
              </a:rPr>
              <a:t>Analog</a:t>
            </a:r>
            <a:r>
              <a:rPr lang="it-IT" sz="2200" dirty="0">
                <a:solidFill>
                  <a:schemeClr val="tx1"/>
                </a:solidFill>
              </a:rPr>
              <a:t> Voltage</a:t>
            </a: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A35F2709-AB61-B636-525A-37FE4ED487B7}"/>
              </a:ext>
            </a:extLst>
          </p:cNvPr>
          <p:cNvSpPr txBox="1"/>
          <p:nvPr/>
        </p:nvSpPr>
        <p:spPr>
          <a:xfrm>
            <a:off x="1991762" y="6381324"/>
            <a:ext cx="8175280" cy="369332"/>
          </a:xfrm>
          <a:prstGeom prst="rect">
            <a:avLst/>
          </a:prstGeom>
          <a:noFill/>
        </p:spPr>
        <p:txBody>
          <a:bodyPr wrap="square">
            <a:spAutoFit/>
          </a:bodyPr>
          <a:lstStyle/>
          <a:p>
            <a:r>
              <a:rPr lang="it-IT" dirty="0"/>
              <a:t>Resource: </a:t>
            </a:r>
            <a:r>
              <a:rPr lang="it-IT" dirty="0">
                <a:hlinkClick r:id="rId2"/>
              </a:rPr>
              <a:t>https://docs.arduino.cc/built-in-examples/basics/ReadAnalogVoltage/</a:t>
            </a:r>
            <a:r>
              <a:rPr lang="it-IT" dirty="0"/>
              <a:t> </a:t>
            </a:r>
          </a:p>
        </p:txBody>
      </p:sp>
      <p:sp>
        <p:nvSpPr>
          <p:cNvPr id="6" name="CasellaDiTesto 5">
            <a:extLst>
              <a:ext uri="{FF2B5EF4-FFF2-40B4-BE49-F238E27FC236}">
                <a16:creationId xmlns:a16="http://schemas.microsoft.com/office/drawing/2014/main" id="{7423E851-29B9-E963-1537-B8E72ECC1C63}"/>
              </a:ext>
            </a:extLst>
          </p:cNvPr>
          <p:cNvSpPr txBox="1"/>
          <p:nvPr/>
        </p:nvSpPr>
        <p:spPr>
          <a:xfrm>
            <a:off x="362139" y="1319170"/>
            <a:ext cx="11307777" cy="646331"/>
          </a:xfrm>
          <a:prstGeom prst="rect">
            <a:avLst/>
          </a:prstGeom>
          <a:noFill/>
        </p:spPr>
        <p:txBody>
          <a:bodyPr wrap="square">
            <a:spAutoFit/>
          </a:bodyPr>
          <a:lstStyle/>
          <a:p>
            <a:pPr algn="just"/>
            <a:r>
              <a:rPr lang="en-US" b="1" i="0" dirty="0">
                <a:effectLst/>
                <a:latin typeface="Open Sans" panose="020B0606030504020204" pitchFamily="34" charset="0"/>
              </a:rPr>
              <a:t>Aim:</a:t>
            </a:r>
            <a:r>
              <a:rPr lang="en-US" b="0" i="0" dirty="0">
                <a:effectLst/>
                <a:latin typeface="Open Sans" panose="020B0606030504020204" pitchFamily="34" charset="0"/>
              </a:rPr>
              <a:t> This example shows you how to read an analog input on analog pin 0, convert the values from </a:t>
            </a:r>
            <a:r>
              <a:rPr lang="en-US" b="1" i="0" dirty="0" err="1">
                <a:effectLst/>
                <a:latin typeface="Open Sans" panose="020B0606030504020204" pitchFamily="34" charset="0"/>
              </a:rPr>
              <a:t>analogRead</a:t>
            </a:r>
            <a:r>
              <a:rPr lang="en-US" b="1" i="0" dirty="0">
                <a:effectLst/>
                <a:latin typeface="Open Sans" panose="020B0606030504020204" pitchFamily="34" charset="0"/>
              </a:rPr>
              <a:t>() </a:t>
            </a:r>
            <a:r>
              <a:rPr lang="en-US" b="0" i="0" dirty="0">
                <a:effectLst/>
                <a:latin typeface="Open Sans" panose="020B0606030504020204" pitchFamily="34" charset="0"/>
              </a:rPr>
              <a:t>into voltage, and print it out to the serial monitor of the Arduino Software (IDE).</a:t>
            </a:r>
            <a:endParaRPr lang="it-IT" dirty="0"/>
          </a:p>
        </p:txBody>
      </p:sp>
      <p:pic>
        <p:nvPicPr>
          <p:cNvPr id="7" name="Immagine 6">
            <a:extLst>
              <a:ext uri="{FF2B5EF4-FFF2-40B4-BE49-F238E27FC236}">
                <a16:creationId xmlns:a16="http://schemas.microsoft.com/office/drawing/2014/main" id="{76292EA5-0A7A-4AFA-407B-C04A6CFA9E8A}"/>
              </a:ext>
            </a:extLst>
          </p:cNvPr>
          <p:cNvPicPr>
            <a:picLocks noChangeAspect="1"/>
          </p:cNvPicPr>
          <p:nvPr/>
        </p:nvPicPr>
        <p:blipFill>
          <a:blip r:embed="rId3"/>
          <a:stretch>
            <a:fillRect/>
          </a:stretch>
        </p:blipFill>
        <p:spPr>
          <a:xfrm>
            <a:off x="4059916" y="2184427"/>
            <a:ext cx="7120864" cy="4005486"/>
          </a:xfrm>
          <a:prstGeom prst="rect">
            <a:avLst/>
          </a:prstGeom>
        </p:spPr>
      </p:pic>
      <p:sp>
        <p:nvSpPr>
          <p:cNvPr id="9" name="CasellaDiTesto 8">
            <a:extLst>
              <a:ext uri="{FF2B5EF4-FFF2-40B4-BE49-F238E27FC236}">
                <a16:creationId xmlns:a16="http://schemas.microsoft.com/office/drawing/2014/main" id="{101BACB7-1354-4B53-CB29-92D162895A57}"/>
              </a:ext>
            </a:extLst>
          </p:cNvPr>
          <p:cNvSpPr txBox="1"/>
          <p:nvPr/>
        </p:nvSpPr>
        <p:spPr>
          <a:xfrm>
            <a:off x="362139" y="2395571"/>
            <a:ext cx="6097508" cy="923330"/>
          </a:xfrm>
          <a:prstGeom prst="rect">
            <a:avLst/>
          </a:prstGeom>
          <a:noFill/>
        </p:spPr>
        <p:txBody>
          <a:bodyPr wrap="square">
            <a:spAutoFit/>
          </a:bodyPr>
          <a:lstStyle/>
          <a:p>
            <a:r>
              <a:rPr lang="en-US" b="1" i="0" dirty="0">
                <a:effectLst/>
                <a:latin typeface="Open Sans" panose="020B0606030504020204" pitchFamily="34" charset="0"/>
              </a:rPr>
              <a:t>Hardware required:</a:t>
            </a:r>
          </a:p>
          <a:p>
            <a:pPr marL="742950" lvl="1" indent="-285750">
              <a:buFont typeface="Wingdings" panose="05000000000000000000" pitchFamily="2" charset="2"/>
              <a:buChar char="Ø"/>
            </a:pPr>
            <a:r>
              <a:rPr lang="en-US" i="0" dirty="0">
                <a:effectLst/>
                <a:latin typeface="Open Sans" panose="020B0606030504020204" pitchFamily="34" charset="0"/>
              </a:rPr>
              <a:t>Arduino Board</a:t>
            </a:r>
          </a:p>
          <a:p>
            <a:pPr marL="742950" lvl="1" indent="-285750">
              <a:buFont typeface="Wingdings" panose="05000000000000000000" pitchFamily="2" charset="2"/>
              <a:buChar char="Ø"/>
            </a:pPr>
            <a:r>
              <a:rPr lang="en-US" dirty="0">
                <a:latin typeface="Open Sans" panose="020B0606030504020204" pitchFamily="34" charset="0"/>
              </a:rPr>
              <a:t>10kΩ potentiometer</a:t>
            </a:r>
            <a:endParaRPr lang="it-IT" dirty="0"/>
          </a:p>
        </p:txBody>
      </p:sp>
    </p:spTree>
    <p:extLst>
      <p:ext uri="{BB962C8B-B14F-4D97-AF65-F5344CB8AC3E}">
        <p14:creationId xmlns:p14="http://schemas.microsoft.com/office/powerpoint/2010/main" val="3452100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6FF5-EDEE-3F15-F2D8-3E773005837A}"/>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6E0E0196-0E82-4E76-A181-71B632716FAC}"/>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Read </a:t>
            </a:r>
            <a:r>
              <a:rPr lang="it-IT" sz="2200" dirty="0" err="1">
                <a:solidFill>
                  <a:schemeClr val="tx1"/>
                </a:solidFill>
              </a:rPr>
              <a:t>Analog</a:t>
            </a:r>
            <a:r>
              <a:rPr lang="it-IT" sz="2200" dirty="0">
                <a:solidFill>
                  <a:schemeClr val="tx1"/>
                </a:solidFill>
              </a:rPr>
              <a:t> Voltage</a:t>
            </a: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C64640DE-8A9A-A524-470E-4AD8AF43CA6B}"/>
              </a:ext>
            </a:extLst>
          </p:cNvPr>
          <p:cNvSpPr txBox="1"/>
          <p:nvPr/>
        </p:nvSpPr>
        <p:spPr>
          <a:xfrm>
            <a:off x="1991762" y="6381324"/>
            <a:ext cx="8175280" cy="369332"/>
          </a:xfrm>
          <a:prstGeom prst="rect">
            <a:avLst/>
          </a:prstGeom>
          <a:noFill/>
        </p:spPr>
        <p:txBody>
          <a:bodyPr wrap="square">
            <a:spAutoFit/>
          </a:bodyPr>
          <a:lstStyle/>
          <a:p>
            <a:r>
              <a:rPr lang="it-IT" dirty="0"/>
              <a:t>Resource: </a:t>
            </a:r>
            <a:r>
              <a:rPr lang="it-IT" dirty="0">
                <a:hlinkClick r:id="rId2"/>
              </a:rPr>
              <a:t>https://docs.arduino.cc/built-in-examples/basics/ReadAnalogVoltage/</a:t>
            </a:r>
            <a:r>
              <a:rPr lang="it-IT" dirty="0"/>
              <a:t> </a:t>
            </a:r>
          </a:p>
        </p:txBody>
      </p:sp>
      <p:sp>
        <p:nvSpPr>
          <p:cNvPr id="4" name="CasellaDiTesto 3">
            <a:extLst>
              <a:ext uri="{FF2B5EF4-FFF2-40B4-BE49-F238E27FC236}">
                <a16:creationId xmlns:a16="http://schemas.microsoft.com/office/drawing/2014/main" id="{3A9D3769-E7C4-457B-61FF-75F1907957C9}"/>
              </a:ext>
            </a:extLst>
          </p:cNvPr>
          <p:cNvSpPr txBox="1"/>
          <p:nvPr/>
        </p:nvSpPr>
        <p:spPr>
          <a:xfrm>
            <a:off x="527052" y="1352378"/>
            <a:ext cx="10608710" cy="1200329"/>
          </a:xfrm>
          <a:prstGeom prst="rect">
            <a:avLst/>
          </a:prstGeom>
          <a:noFill/>
        </p:spPr>
        <p:txBody>
          <a:bodyPr wrap="square">
            <a:spAutoFit/>
          </a:bodyPr>
          <a:lstStyle/>
          <a:p>
            <a:r>
              <a:rPr lang="en-US" dirty="0"/>
              <a:t>Connect the three wires from the potentiometer to your board. The first goes to ground from one of the outer pins of the potentiometer. The second goes to 5 volts from the other outer pin of the potentiometer. The third goes from the middle pin of the potentiometer to analog input 0.</a:t>
            </a:r>
          </a:p>
          <a:p>
            <a:endParaRPr lang="en-US" dirty="0"/>
          </a:p>
        </p:txBody>
      </p:sp>
      <p:pic>
        <p:nvPicPr>
          <p:cNvPr id="12" name="Immagine 11">
            <a:extLst>
              <a:ext uri="{FF2B5EF4-FFF2-40B4-BE49-F238E27FC236}">
                <a16:creationId xmlns:a16="http://schemas.microsoft.com/office/drawing/2014/main" id="{6F233E5C-C162-C44E-F4A1-A3AC35C78CEE}"/>
              </a:ext>
            </a:extLst>
          </p:cNvPr>
          <p:cNvPicPr>
            <a:picLocks noChangeAspect="1"/>
          </p:cNvPicPr>
          <p:nvPr/>
        </p:nvPicPr>
        <p:blipFill>
          <a:blip r:embed="rId3"/>
          <a:stretch>
            <a:fillRect/>
          </a:stretch>
        </p:blipFill>
        <p:spPr>
          <a:xfrm>
            <a:off x="590485" y="2850229"/>
            <a:ext cx="6258021" cy="3520137"/>
          </a:xfrm>
          <a:prstGeom prst="rect">
            <a:avLst/>
          </a:prstGeom>
        </p:spPr>
      </p:pic>
      <p:pic>
        <p:nvPicPr>
          <p:cNvPr id="13" name="Immagine 12">
            <a:extLst>
              <a:ext uri="{FF2B5EF4-FFF2-40B4-BE49-F238E27FC236}">
                <a16:creationId xmlns:a16="http://schemas.microsoft.com/office/drawing/2014/main" id="{DFBD607C-9E3E-B5FC-907B-55A41806FBEB}"/>
              </a:ext>
            </a:extLst>
          </p:cNvPr>
          <p:cNvPicPr>
            <a:picLocks noChangeAspect="1"/>
          </p:cNvPicPr>
          <p:nvPr/>
        </p:nvPicPr>
        <p:blipFill>
          <a:blip r:embed="rId4"/>
          <a:srcRect l="15337" r="28451"/>
          <a:stretch/>
        </p:blipFill>
        <p:spPr>
          <a:xfrm>
            <a:off x="7237805" y="2839270"/>
            <a:ext cx="3517713" cy="3520138"/>
          </a:xfrm>
          <a:prstGeom prst="rect">
            <a:avLst/>
          </a:prstGeom>
        </p:spPr>
      </p:pic>
    </p:spTree>
    <p:extLst>
      <p:ext uri="{BB962C8B-B14F-4D97-AF65-F5344CB8AC3E}">
        <p14:creationId xmlns:p14="http://schemas.microsoft.com/office/powerpoint/2010/main" val="180340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3095D-0ED8-690B-7833-29561A909BC8}"/>
            </a:ext>
          </a:extLst>
        </p:cNvPr>
        <p:cNvGrpSpPr/>
        <p:nvPr/>
      </p:nvGrpSpPr>
      <p:grpSpPr>
        <a:xfrm>
          <a:off x="0" y="0"/>
          <a:ext cx="0" cy="0"/>
          <a:chOff x="0" y="0"/>
          <a:chExt cx="0" cy="0"/>
        </a:xfrm>
      </p:grpSpPr>
      <p:pic>
        <p:nvPicPr>
          <p:cNvPr id="7" name="Immagine 6">
            <a:extLst>
              <a:ext uri="{FF2B5EF4-FFF2-40B4-BE49-F238E27FC236}">
                <a16:creationId xmlns:a16="http://schemas.microsoft.com/office/drawing/2014/main" id="{106BC879-CB29-4FD3-F315-80B943FD61CA}"/>
              </a:ext>
            </a:extLst>
          </p:cNvPr>
          <p:cNvPicPr>
            <a:picLocks noChangeAspect="1"/>
          </p:cNvPicPr>
          <p:nvPr/>
        </p:nvPicPr>
        <p:blipFill>
          <a:blip r:embed="rId2"/>
          <a:stretch>
            <a:fillRect/>
          </a:stretch>
        </p:blipFill>
        <p:spPr>
          <a:xfrm>
            <a:off x="590485" y="2850229"/>
            <a:ext cx="6258021" cy="3520137"/>
          </a:xfrm>
          <a:prstGeom prst="rect">
            <a:avLst/>
          </a:prstGeom>
        </p:spPr>
      </p:pic>
      <p:sp>
        <p:nvSpPr>
          <p:cNvPr id="5" name="Segnaposto testo 4">
            <a:extLst>
              <a:ext uri="{FF2B5EF4-FFF2-40B4-BE49-F238E27FC236}">
                <a16:creationId xmlns:a16="http://schemas.microsoft.com/office/drawing/2014/main" id="{D954AB9A-A63D-34F2-4075-243BA5E1921A}"/>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Read </a:t>
            </a:r>
            <a:r>
              <a:rPr lang="it-IT" sz="2200" dirty="0" err="1">
                <a:solidFill>
                  <a:schemeClr val="tx1"/>
                </a:solidFill>
              </a:rPr>
              <a:t>Analog</a:t>
            </a:r>
            <a:r>
              <a:rPr lang="it-IT" sz="2200" dirty="0">
                <a:solidFill>
                  <a:schemeClr val="tx1"/>
                </a:solidFill>
              </a:rPr>
              <a:t> Voltage</a:t>
            </a: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81A25FF8-0303-F3E8-1B7F-A7580D143AAD}"/>
              </a:ext>
            </a:extLst>
          </p:cNvPr>
          <p:cNvSpPr txBox="1"/>
          <p:nvPr/>
        </p:nvSpPr>
        <p:spPr>
          <a:xfrm>
            <a:off x="1991762" y="6381324"/>
            <a:ext cx="8175280" cy="369332"/>
          </a:xfrm>
          <a:prstGeom prst="rect">
            <a:avLst/>
          </a:prstGeom>
          <a:noFill/>
        </p:spPr>
        <p:txBody>
          <a:bodyPr wrap="square">
            <a:spAutoFit/>
          </a:bodyPr>
          <a:lstStyle/>
          <a:p>
            <a:r>
              <a:rPr lang="it-IT" dirty="0"/>
              <a:t>Resource: </a:t>
            </a:r>
            <a:r>
              <a:rPr lang="it-IT" dirty="0">
                <a:hlinkClick r:id="rId3"/>
              </a:rPr>
              <a:t>https://docs.arduino.cc/built-in-examples/basics/ReadAnalogVoltage/</a:t>
            </a:r>
            <a:r>
              <a:rPr lang="it-IT" dirty="0"/>
              <a:t> </a:t>
            </a:r>
          </a:p>
        </p:txBody>
      </p:sp>
      <p:sp>
        <p:nvSpPr>
          <p:cNvPr id="6" name="CasellaDiTesto 5">
            <a:extLst>
              <a:ext uri="{FF2B5EF4-FFF2-40B4-BE49-F238E27FC236}">
                <a16:creationId xmlns:a16="http://schemas.microsoft.com/office/drawing/2014/main" id="{86E2B115-A383-532D-CFDA-9765C1E3CFF8}"/>
              </a:ext>
            </a:extLst>
          </p:cNvPr>
          <p:cNvSpPr txBox="1"/>
          <p:nvPr/>
        </p:nvSpPr>
        <p:spPr>
          <a:xfrm>
            <a:off x="527051" y="1372901"/>
            <a:ext cx="11007063" cy="1477328"/>
          </a:xfrm>
          <a:prstGeom prst="rect">
            <a:avLst/>
          </a:prstGeom>
          <a:noFill/>
        </p:spPr>
        <p:txBody>
          <a:bodyPr wrap="square">
            <a:spAutoFit/>
          </a:bodyPr>
          <a:lstStyle/>
          <a:p>
            <a:r>
              <a:rPr lang="en-US" dirty="0"/>
              <a:t>By turning the shaft of the potentiometer, you change the amount of resistance on either side of the wiper which is connected to the center pin of the potentiometer. This changes the voltage at the center pin. When the resistance between the center and the side connected to 5 volts is close to zero (and the resistance on the other side is close to 10 kilohms), the voltage at the center pin nears 5 volts. When the resistances are reversed, the voltage at the center pin nears 0 volts, or ground. This voltage is the analog voltage that you're reading as an input.</a:t>
            </a:r>
          </a:p>
        </p:txBody>
      </p:sp>
      <p:pic>
        <p:nvPicPr>
          <p:cNvPr id="10" name="Immagine 9">
            <a:extLst>
              <a:ext uri="{FF2B5EF4-FFF2-40B4-BE49-F238E27FC236}">
                <a16:creationId xmlns:a16="http://schemas.microsoft.com/office/drawing/2014/main" id="{B3DFBCD1-AD2C-39FD-362D-50C3C73F35A4}"/>
              </a:ext>
            </a:extLst>
          </p:cNvPr>
          <p:cNvPicPr>
            <a:picLocks noChangeAspect="1"/>
          </p:cNvPicPr>
          <p:nvPr/>
        </p:nvPicPr>
        <p:blipFill>
          <a:blip r:embed="rId4"/>
          <a:srcRect l="15337" r="28451"/>
          <a:stretch/>
        </p:blipFill>
        <p:spPr>
          <a:xfrm>
            <a:off x="7237805" y="2839270"/>
            <a:ext cx="3517713" cy="3520138"/>
          </a:xfrm>
          <a:prstGeom prst="rect">
            <a:avLst/>
          </a:prstGeom>
        </p:spPr>
      </p:pic>
    </p:spTree>
    <p:extLst>
      <p:ext uri="{BB962C8B-B14F-4D97-AF65-F5344CB8AC3E}">
        <p14:creationId xmlns:p14="http://schemas.microsoft.com/office/powerpoint/2010/main" val="2222498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0393D-F623-84A3-EBD0-C87B377FD1C1}"/>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3FDFC175-CE7B-CCFF-2612-53C5F377DBD4}"/>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Read </a:t>
            </a:r>
            <a:r>
              <a:rPr lang="it-IT" sz="2200" dirty="0" err="1">
                <a:solidFill>
                  <a:schemeClr val="tx1"/>
                </a:solidFill>
              </a:rPr>
              <a:t>Analog</a:t>
            </a:r>
            <a:r>
              <a:rPr lang="it-IT" sz="2200" dirty="0">
                <a:solidFill>
                  <a:schemeClr val="tx1"/>
                </a:solidFill>
              </a:rPr>
              <a:t> Voltage</a:t>
            </a: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3904E2D0-978F-3145-4A1C-92293E259E7E}"/>
              </a:ext>
            </a:extLst>
          </p:cNvPr>
          <p:cNvSpPr txBox="1"/>
          <p:nvPr/>
        </p:nvSpPr>
        <p:spPr>
          <a:xfrm>
            <a:off x="1991762" y="6381324"/>
            <a:ext cx="8175280" cy="369332"/>
          </a:xfrm>
          <a:prstGeom prst="rect">
            <a:avLst/>
          </a:prstGeom>
          <a:noFill/>
        </p:spPr>
        <p:txBody>
          <a:bodyPr wrap="square">
            <a:spAutoFit/>
          </a:bodyPr>
          <a:lstStyle/>
          <a:p>
            <a:r>
              <a:rPr lang="it-IT" dirty="0"/>
              <a:t>Resource: </a:t>
            </a:r>
            <a:r>
              <a:rPr lang="it-IT" dirty="0">
                <a:hlinkClick r:id="rId2"/>
              </a:rPr>
              <a:t>https://docs.arduino.cc/built-in-examples/basics/ReadAnalogVoltage/</a:t>
            </a:r>
            <a:r>
              <a:rPr lang="it-IT" dirty="0"/>
              <a:t> </a:t>
            </a:r>
          </a:p>
        </p:txBody>
      </p:sp>
      <p:sp>
        <p:nvSpPr>
          <p:cNvPr id="4" name="CasellaDiTesto 3">
            <a:extLst>
              <a:ext uri="{FF2B5EF4-FFF2-40B4-BE49-F238E27FC236}">
                <a16:creationId xmlns:a16="http://schemas.microsoft.com/office/drawing/2014/main" id="{8130B975-741F-A85C-B1DA-8DA5247D35D1}"/>
              </a:ext>
            </a:extLst>
          </p:cNvPr>
          <p:cNvSpPr txBox="1"/>
          <p:nvPr/>
        </p:nvSpPr>
        <p:spPr>
          <a:xfrm>
            <a:off x="398352" y="1421456"/>
            <a:ext cx="11233149" cy="2585323"/>
          </a:xfrm>
          <a:prstGeom prst="rect">
            <a:avLst/>
          </a:prstGeom>
          <a:noFill/>
        </p:spPr>
        <p:txBody>
          <a:bodyPr wrap="square">
            <a:spAutoFit/>
          </a:bodyPr>
          <a:lstStyle/>
          <a:p>
            <a:r>
              <a:rPr lang="en-US" b="1" i="0" dirty="0">
                <a:effectLst/>
                <a:latin typeface="Open Sans" panose="020B0606030504020204" pitchFamily="34" charset="0"/>
              </a:rPr>
              <a:t>In the program below</a:t>
            </a:r>
            <a:r>
              <a:rPr lang="en-US" b="1" dirty="0">
                <a:latin typeface="Open Sans" panose="020B0606030504020204" pitchFamily="34" charset="0"/>
              </a:rPr>
              <a:t>:</a:t>
            </a:r>
          </a:p>
          <a:p>
            <a:endParaRPr lang="en-US" b="0" i="0" dirty="0">
              <a:effectLst/>
              <a:latin typeface="Open Sans" panose="020B0606030504020204" pitchFamily="34" charset="0"/>
            </a:endParaRPr>
          </a:p>
          <a:p>
            <a:pPr marL="342900" indent="-342900">
              <a:buFont typeface="+mj-lt"/>
              <a:buAutoNum type="arabicPeriod"/>
            </a:pPr>
            <a:r>
              <a:rPr lang="en-US" dirty="0">
                <a:latin typeface="Open Sans" panose="020B0606030504020204" pitchFamily="34" charset="0"/>
              </a:rPr>
              <a:t>Y</a:t>
            </a:r>
            <a:r>
              <a:rPr lang="en-US" b="0" i="0" dirty="0">
                <a:effectLst/>
                <a:latin typeface="Open Sans" panose="020B0606030504020204" pitchFamily="34" charset="0"/>
              </a:rPr>
              <a:t>ou'll do will be in the setup function, to begin serial communication at 9600 bits of data per second</a:t>
            </a:r>
          </a:p>
          <a:p>
            <a:pPr marL="342900" indent="-342900">
              <a:buFont typeface="+mj-lt"/>
              <a:buAutoNum type="arabicPeriod"/>
            </a:pPr>
            <a:r>
              <a:rPr lang="en-US" dirty="0"/>
              <a:t>In the main loop of your code, you need to establish a variable to store the resistance value (which will be between 0 and 1023, perfect for an </a:t>
            </a:r>
            <a:r>
              <a:rPr lang="en-US" dirty="0" err="1"/>
              <a:t>intdatatype</a:t>
            </a:r>
            <a:r>
              <a:rPr lang="en-US" dirty="0"/>
              <a:t>) coming in from your potentiometer</a:t>
            </a:r>
          </a:p>
          <a:p>
            <a:pPr marL="342900" indent="-342900">
              <a:buFont typeface="+mj-lt"/>
              <a:buAutoNum type="arabicPeriod"/>
            </a:pPr>
            <a:r>
              <a:rPr lang="en-US" dirty="0"/>
              <a:t>To change the values from 0-1023 to a range that corresponds to the voltage the pin is reading, you'll need to create another variable, a float, and do a little math. To scale the numbers between 0.0 and 5.0, divide 5.0 by 1023.0 and multiply that by </a:t>
            </a:r>
            <a:r>
              <a:rPr lang="en-US" dirty="0" err="1"/>
              <a:t>sensorValue</a:t>
            </a:r>
            <a:endParaRPr lang="en-US" dirty="0"/>
          </a:p>
          <a:p>
            <a:pPr marL="342900" indent="-342900">
              <a:buFont typeface="+mj-lt"/>
              <a:buAutoNum type="arabicPeriod"/>
            </a:pPr>
            <a:r>
              <a:rPr lang="en-US" dirty="0"/>
              <a:t>You need to print this information to your serial monitor.</a:t>
            </a:r>
          </a:p>
        </p:txBody>
      </p:sp>
      <p:sp>
        <p:nvSpPr>
          <p:cNvPr id="16" name="CasellaDiTesto 15">
            <a:extLst>
              <a:ext uri="{FF2B5EF4-FFF2-40B4-BE49-F238E27FC236}">
                <a16:creationId xmlns:a16="http://schemas.microsoft.com/office/drawing/2014/main" id="{E7066F86-F515-A45C-716B-B32A3799A9AF}"/>
              </a:ext>
            </a:extLst>
          </p:cNvPr>
          <p:cNvSpPr txBox="1"/>
          <p:nvPr/>
        </p:nvSpPr>
        <p:spPr>
          <a:xfrm>
            <a:off x="398352" y="4513214"/>
            <a:ext cx="11624650" cy="923330"/>
          </a:xfrm>
          <a:prstGeom prst="rect">
            <a:avLst/>
          </a:prstGeom>
          <a:noFill/>
        </p:spPr>
        <p:txBody>
          <a:bodyPr wrap="square">
            <a:spAutoFit/>
          </a:bodyPr>
          <a:lstStyle/>
          <a:p>
            <a:r>
              <a:rPr lang="en-US" i="0" dirty="0">
                <a:effectLst/>
                <a:latin typeface="Open Sans" panose="020B0606030504020204" pitchFamily="34" charset="0"/>
              </a:rPr>
              <a:t>Now, when you open your Serial Monitor in the Arduino IDE (by clicking on the icon on the right side of the top green bar or pressing </a:t>
            </a:r>
            <a:r>
              <a:rPr lang="en-US" i="0" dirty="0" err="1">
                <a:effectLst/>
                <a:latin typeface="Open Sans" panose="020B0606030504020204" pitchFamily="34" charset="0"/>
              </a:rPr>
              <a:t>Ctrl+Shift+M</a:t>
            </a:r>
            <a:r>
              <a:rPr lang="en-US" i="0" dirty="0">
                <a:effectLst/>
                <a:latin typeface="Open Sans" panose="020B0606030504020204" pitchFamily="34" charset="0"/>
              </a:rPr>
              <a:t>), you should see a steady stream of numbers ranging from 0.0 - 5.0. As you turn the pot, the values will change, corresponding to the voltage coming into pin A0</a:t>
            </a:r>
            <a:endParaRPr lang="it-IT" dirty="0"/>
          </a:p>
        </p:txBody>
      </p:sp>
      <p:sp>
        <p:nvSpPr>
          <p:cNvPr id="18" name="CasellaDiTesto 17">
            <a:extLst>
              <a:ext uri="{FF2B5EF4-FFF2-40B4-BE49-F238E27FC236}">
                <a16:creationId xmlns:a16="http://schemas.microsoft.com/office/drawing/2014/main" id="{3BDE58D3-DD82-29D7-0F50-2D9016F71CB4}"/>
              </a:ext>
            </a:extLst>
          </p:cNvPr>
          <p:cNvSpPr txBox="1"/>
          <p:nvPr/>
        </p:nvSpPr>
        <p:spPr>
          <a:xfrm>
            <a:off x="398352" y="4145251"/>
            <a:ext cx="6097508" cy="369332"/>
          </a:xfrm>
          <a:prstGeom prst="rect">
            <a:avLst/>
          </a:prstGeom>
          <a:noFill/>
        </p:spPr>
        <p:txBody>
          <a:bodyPr wrap="square">
            <a:spAutoFit/>
          </a:bodyPr>
          <a:lstStyle/>
          <a:p>
            <a:r>
              <a:rPr lang="en-US" b="1" i="0" dirty="0">
                <a:effectLst/>
                <a:latin typeface="Open Sans" panose="020B0606030504020204" pitchFamily="34" charset="0"/>
              </a:rPr>
              <a:t>Outcome:</a:t>
            </a:r>
            <a:endParaRPr lang="en-US" b="1" dirty="0">
              <a:latin typeface="Open Sans" panose="020B0606030504020204" pitchFamily="34" charset="0"/>
            </a:endParaRPr>
          </a:p>
        </p:txBody>
      </p:sp>
    </p:spTree>
    <p:extLst>
      <p:ext uri="{BB962C8B-B14F-4D97-AF65-F5344CB8AC3E}">
        <p14:creationId xmlns:p14="http://schemas.microsoft.com/office/powerpoint/2010/main" val="331797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D0A98-1E89-59EF-CD22-D04122B15DC8}"/>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04DC9E3B-7E16-77DB-E4D7-95240D56B900}"/>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Read </a:t>
            </a:r>
            <a:r>
              <a:rPr lang="it-IT" sz="2200" dirty="0" err="1">
                <a:solidFill>
                  <a:schemeClr val="tx1"/>
                </a:solidFill>
              </a:rPr>
              <a:t>Analog</a:t>
            </a:r>
            <a:r>
              <a:rPr lang="it-IT" sz="2200" dirty="0">
                <a:solidFill>
                  <a:schemeClr val="tx1"/>
                </a:solidFill>
              </a:rPr>
              <a:t> Voltage</a:t>
            </a: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10078E47-C68E-82F7-8B77-2F9F5CD3E771}"/>
              </a:ext>
            </a:extLst>
          </p:cNvPr>
          <p:cNvSpPr txBox="1"/>
          <p:nvPr/>
        </p:nvSpPr>
        <p:spPr>
          <a:xfrm>
            <a:off x="1991762" y="6381324"/>
            <a:ext cx="8175280" cy="369332"/>
          </a:xfrm>
          <a:prstGeom prst="rect">
            <a:avLst/>
          </a:prstGeom>
          <a:noFill/>
        </p:spPr>
        <p:txBody>
          <a:bodyPr wrap="square">
            <a:spAutoFit/>
          </a:bodyPr>
          <a:lstStyle/>
          <a:p>
            <a:r>
              <a:rPr lang="it-IT" dirty="0"/>
              <a:t>Resource: </a:t>
            </a:r>
            <a:r>
              <a:rPr lang="it-IT" dirty="0">
                <a:hlinkClick r:id="rId2"/>
              </a:rPr>
              <a:t>https://docs.arduino.cc/built-in-examples/basics/ReadAnalogVoltage/</a:t>
            </a:r>
            <a:r>
              <a:rPr lang="it-IT" dirty="0"/>
              <a:t> </a:t>
            </a:r>
          </a:p>
        </p:txBody>
      </p:sp>
      <p:pic>
        <p:nvPicPr>
          <p:cNvPr id="9" name="Immagine 8">
            <a:extLst>
              <a:ext uri="{FF2B5EF4-FFF2-40B4-BE49-F238E27FC236}">
                <a16:creationId xmlns:a16="http://schemas.microsoft.com/office/drawing/2014/main" id="{E7CB4B48-895C-CF5D-958F-C7F46B3CD02F}"/>
              </a:ext>
            </a:extLst>
          </p:cNvPr>
          <p:cNvPicPr>
            <a:picLocks noChangeAspect="1"/>
          </p:cNvPicPr>
          <p:nvPr/>
        </p:nvPicPr>
        <p:blipFill>
          <a:blip r:embed="rId3"/>
          <a:stretch>
            <a:fillRect/>
          </a:stretch>
        </p:blipFill>
        <p:spPr>
          <a:xfrm>
            <a:off x="2187896" y="1475801"/>
            <a:ext cx="7783011" cy="4829849"/>
          </a:xfrm>
          <a:prstGeom prst="rect">
            <a:avLst/>
          </a:prstGeom>
        </p:spPr>
      </p:pic>
      <p:sp>
        <p:nvSpPr>
          <p:cNvPr id="12" name="CasellaDiTesto 11">
            <a:extLst>
              <a:ext uri="{FF2B5EF4-FFF2-40B4-BE49-F238E27FC236}">
                <a16:creationId xmlns:a16="http://schemas.microsoft.com/office/drawing/2014/main" id="{17CEBA53-161D-91FC-2EE1-4FB21074B37F}"/>
              </a:ext>
            </a:extLst>
          </p:cNvPr>
          <p:cNvSpPr txBox="1"/>
          <p:nvPr/>
        </p:nvSpPr>
        <p:spPr>
          <a:xfrm>
            <a:off x="527052" y="1400127"/>
            <a:ext cx="6097508" cy="369332"/>
          </a:xfrm>
          <a:prstGeom prst="rect">
            <a:avLst/>
          </a:prstGeom>
          <a:noFill/>
        </p:spPr>
        <p:txBody>
          <a:bodyPr wrap="square">
            <a:spAutoFit/>
          </a:bodyPr>
          <a:lstStyle/>
          <a:p>
            <a:pPr algn="l"/>
            <a:r>
              <a:rPr lang="it-IT" b="1" i="0" dirty="0">
                <a:effectLst/>
                <a:latin typeface="Open Sans" panose="020B0606030504020204" pitchFamily="34" charset="0"/>
              </a:rPr>
              <a:t>Code</a:t>
            </a:r>
          </a:p>
        </p:txBody>
      </p:sp>
    </p:spTree>
    <p:extLst>
      <p:ext uri="{BB962C8B-B14F-4D97-AF65-F5344CB8AC3E}">
        <p14:creationId xmlns:p14="http://schemas.microsoft.com/office/powerpoint/2010/main" val="89080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F942-D788-2B10-AD86-DC1E1F20B7C1}"/>
            </a:ext>
          </a:extLst>
        </p:cNvPr>
        <p:cNvGrpSpPr/>
        <p:nvPr/>
      </p:nvGrpSpPr>
      <p:grpSpPr>
        <a:xfrm>
          <a:off x="0" y="0"/>
          <a:ext cx="0" cy="0"/>
          <a:chOff x="0" y="0"/>
          <a:chExt cx="0" cy="0"/>
        </a:xfrm>
      </p:grpSpPr>
      <p:pic>
        <p:nvPicPr>
          <p:cNvPr id="7" name="Immagine 6">
            <a:extLst>
              <a:ext uri="{FF2B5EF4-FFF2-40B4-BE49-F238E27FC236}">
                <a16:creationId xmlns:a16="http://schemas.microsoft.com/office/drawing/2014/main" id="{C8C84F8E-319F-7235-8140-6D409A576E7F}"/>
              </a:ext>
            </a:extLst>
          </p:cNvPr>
          <p:cNvPicPr>
            <a:picLocks noChangeAspect="1"/>
          </p:cNvPicPr>
          <p:nvPr/>
        </p:nvPicPr>
        <p:blipFill>
          <a:blip r:embed="rId2"/>
          <a:stretch>
            <a:fillRect/>
          </a:stretch>
        </p:blipFill>
        <p:spPr>
          <a:xfrm>
            <a:off x="4595136" y="2333495"/>
            <a:ext cx="7524436" cy="4232495"/>
          </a:xfrm>
          <a:prstGeom prst="rect">
            <a:avLst/>
          </a:prstGeom>
        </p:spPr>
      </p:pic>
      <p:sp>
        <p:nvSpPr>
          <p:cNvPr id="5" name="Segnaposto testo 4">
            <a:extLst>
              <a:ext uri="{FF2B5EF4-FFF2-40B4-BE49-F238E27FC236}">
                <a16:creationId xmlns:a16="http://schemas.microsoft.com/office/drawing/2014/main" id="{C96F4B98-7871-D4F9-0916-E2CFAAF16993}"/>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Digital Read Serial</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417C156B-3E83-24A9-ABC8-A660FE08CBA3}"/>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3"/>
              </a:rPr>
              <a:t>https://docs.arduino.cc/built-in-examples/</a:t>
            </a:r>
            <a:r>
              <a:rPr lang="it-IT" dirty="0"/>
              <a:t> </a:t>
            </a:r>
          </a:p>
        </p:txBody>
      </p:sp>
      <p:sp>
        <p:nvSpPr>
          <p:cNvPr id="2" name="CasellaDiTesto 1">
            <a:extLst>
              <a:ext uri="{FF2B5EF4-FFF2-40B4-BE49-F238E27FC236}">
                <a16:creationId xmlns:a16="http://schemas.microsoft.com/office/drawing/2014/main" id="{7787F9E6-ED26-4016-E6F7-06BABCFFEE4A}"/>
              </a:ext>
            </a:extLst>
          </p:cNvPr>
          <p:cNvSpPr txBox="1"/>
          <p:nvPr/>
        </p:nvSpPr>
        <p:spPr>
          <a:xfrm>
            <a:off x="362139" y="1319170"/>
            <a:ext cx="11307777" cy="646331"/>
          </a:xfrm>
          <a:prstGeom prst="rect">
            <a:avLst/>
          </a:prstGeom>
          <a:noFill/>
        </p:spPr>
        <p:txBody>
          <a:bodyPr wrap="square">
            <a:spAutoFit/>
          </a:bodyPr>
          <a:lstStyle/>
          <a:p>
            <a:pPr algn="just"/>
            <a:r>
              <a:rPr lang="en-US" b="1" i="0" dirty="0">
                <a:effectLst/>
                <a:latin typeface="Open Sans" panose="020B0606030504020204" pitchFamily="34" charset="0"/>
              </a:rPr>
              <a:t>Aim:</a:t>
            </a:r>
            <a:r>
              <a:rPr lang="en-US" b="0" i="0" dirty="0">
                <a:effectLst/>
                <a:latin typeface="Open Sans" panose="020B0606030504020204" pitchFamily="34" charset="0"/>
              </a:rPr>
              <a:t> This example shows you how to monitor the state of a switch by establishing </a:t>
            </a:r>
            <a:r>
              <a:rPr lang="en-US" b="1" i="0" dirty="0">
                <a:effectLst/>
                <a:latin typeface="Open Sans" panose="020B0606030504020204" pitchFamily="34" charset="0"/>
              </a:rPr>
              <a:t>serial communication </a:t>
            </a:r>
            <a:r>
              <a:rPr lang="en-US" b="0" i="0" dirty="0">
                <a:effectLst/>
                <a:latin typeface="Open Sans" panose="020B0606030504020204" pitchFamily="34" charset="0"/>
              </a:rPr>
              <a:t>between your Arduino and your computer over USB.</a:t>
            </a:r>
            <a:endParaRPr lang="it-IT" dirty="0"/>
          </a:p>
        </p:txBody>
      </p:sp>
      <p:sp>
        <p:nvSpPr>
          <p:cNvPr id="4" name="CasellaDiTesto 3">
            <a:extLst>
              <a:ext uri="{FF2B5EF4-FFF2-40B4-BE49-F238E27FC236}">
                <a16:creationId xmlns:a16="http://schemas.microsoft.com/office/drawing/2014/main" id="{AD589BDF-1100-5A32-7029-3F31CF509776}"/>
              </a:ext>
            </a:extLst>
          </p:cNvPr>
          <p:cNvSpPr txBox="1"/>
          <p:nvPr/>
        </p:nvSpPr>
        <p:spPr>
          <a:xfrm>
            <a:off x="362139" y="2395571"/>
            <a:ext cx="6097508" cy="1200329"/>
          </a:xfrm>
          <a:prstGeom prst="rect">
            <a:avLst/>
          </a:prstGeom>
          <a:noFill/>
        </p:spPr>
        <p:txBody>
          <a:bodyPr wrap="square">
            <a:spAutoFit/>
          </a:bodyPr>
          <a:lstStyle/>
          <a:p>
            <a:r>
              <a:rPr lang="en-US" b="1" i="0" dirty="0">
                <a:effectLst/>
                <a:latin typeface="Open Sans" panose="020B0606030504020204" pitchFamily="34" charset="0"/>
              </a:rPr>
              <a:t>Hardware required:</a:t>
            </a:r>
          </a:p>
          <a:p>
            <a:pPr marL="742950" lvl="1" indent="-285750">
              <a:buFont typeface="Wingdings" panose="05000000000000000000" pitchFamily="2" charset="2"/>
              <a:buChar char="Ø"/>
            </a:pPr>
            <a:r>
              <a:rPr lang="en-US" i="0" dirty="0">
                <a:effectLst/>
                <a:latin typeface="Open Sans" panose="020B0606030504020204" pitchFamily="34" charset="0"/>
              </a:rPr>
              <a:t>Arduino Board</a:t>
            </a:r>
          </a:p>
          <a:p>
            <a:pPr marL="742950" lvl="1" indent="-285750">
              <a:buFont typeface="Wingdings" panose="05000000000000000000" pitchFamily="2" charset="2"/>
              <a:buChar char="Ø"/>
            </a:pPr>
            <a:r>
              <a:rPr lang="en-US" dirty="0">
                <a:latin typeface="Open Sans" panose="020B0606030504020204" pitchFamily="34" charset="0"/>
              </a:rPr>
              <a:t>M</a:t>
            </a:r>
            <a:r>
              <a:rPr lang="en-US" i="0" dirty="0">
                <a:effectLst/>
                <a:latin typeface="Open Sans" panose="020B0606030504020204" pitchFamily="34" charset="0"/>
              </a:rPr>
              <a:t>omentary switch, button, or toggle switch</a:t>
            </a:r>
          </a:p>
          <a:p>
            <a:pPr marL="742950" lvl="1" indent="-285750">
              <a:buFont typeface="Wingdings" panose="05000000000000000000" pitchFamily="2" charset="2"/>
              <a:buChar char="Ø"/>
            </a:pPr>
            <a:r>
              <a:rPr lang="en-US" dirty="0">
                <a:latin typeface="Open Sans" panose="020B0606030504020204" pitchFamily="34" charset="0"/>
              </a:rPr>
              <a:t>10kΩ resistor</a:t>
            </a:r>
            <a:endParaRPr lang="it-IT" dirty="0"/>
          </a:p>
        </p:txBody>
      </p:sp>
    </p:spTree>
    <p:extLst>
      <p:ext uri="{BB962C8B-B14F-4D97-AF65-F5344CB8AC3E}">
        <p14:creationId xmlns:p14="http://schemas.microsoft.com/office/powerpoint/2010/main" val="344325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BC964-4D97-0CDF-81E3-003485D27F9F}"/>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C6AC41B3-A1BE-A3C1-2CD2-F0F724790A94}"/>
              </a:ext>
            </a:extLst>
          </p:cNvPr>
          <p:cNvPicPr>
            <a:picLocks noChangeAspect="1"/>
          </p:cNvPicPr>
          <p:nvPr/>
        </p:nvPicPr>
        <p:blipFill>
          <a:blip r:embed="rId2"/>
          <a:srcRect l="18729" r="20791" b="7622"/>
          <a:stretch/>
        </p:blipFill>
        <p:spPr>
          <a:xfrm>
            <a:off x="6844418" y="2586594"/>
            <a:ext cx="4336611" cy="3725899"/>
          </a:xfrm>
          <a:prstGeom prst="rect">
            <a:avLst/>
          </a:prstGeom>
        </p:spPr>
      </p:pic>
      <p:pic>
        <p:nvPicPr>
          <p:cNvPr id="6" name="Immagine 5">
            <a:extLst>
              <a:ext uri="{FF2B5EF4-FFF2-40B4-BE49-F238E27FC236}">
                <a16:creationId xmlns:a16="http://schemas.microsoft.com/office/drawing/2014/main" id="{BF65E62C-E2F1-F0C6-31B8-5C866725185A}"/>
              </a:ext>
            </a:extLst>
          </p:cNvPr>
          <p:cNvPicPr>
            <a:picLocks noChangeAspect="1"/>
          </p:cNvPicPr>
          <p:nvPr/>
        </p:nvPicPr>
        <p:blipFill>
          <a:blip r:embed="rId3"/>
          <a:stretch>
            <a:fillRect/>
          </a:stretch>
        </p:blipFill>
        <p:spPr>
          <a:xfrm>
            <a:off x="310616" y="2824681"/>
            <a:ext cx="6200555" cy="3487812"/>
          </a:xfrm>
          <a:prstGeom prst="rect">
            <a:avLst/>
          </a:prstGeom>
        </p:spPr>
      </p:pic>
      <p:sp>
        <p:nvSpPr>
          <p:cNvPr id="5" name="Segnaposto testo 4">
            <a:extLst>
              <a:ext uri="{FF2B5EF4-FFF2-40B4-BE49-F238E27FC236}">
                <a16:creationId xmlns:a16="http://schemas.microsoft.com/office/drawing/2014/main" id="{EF64E1DD-683A-1826-0E4D-0FCE1845B977}"/>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Digital Read Serial</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8331F1DE-7E48-E2AB-D2A8-EB15E0A218CE}"/>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4"/>
              </a:rPr>
              <a:t>https://docs.arduino.cc/built-in-examples/</a:t>
            </a:r>
            <a:r>
              <a:rPr lang="it-IT" dirty="0"/>
              <a:t> </a:t>
            </a:r>
          </a:p>
        </p:txBody>
      </p:sp>
      <p:sp>
        <p:nvSpPr>
          <p:cNvPr id="8" name="CasellaDiTesto 7">
            <a:extLst>
              <a:ext uri="{FF2B5EF4-FFF2-40B4-BE49-F238E27FC236}">
                <a16:creationId xmlns:a16="http://schemas.microsoft.com/office/drawing/2014/main" id="{A59810D5-0483-960A-D1C9-82AFD54DE22E}"/>
              </a:ext>
            </a:extLst>
          </p:cNvPr>
          <p:cNvSpPr txBox="1"/>
          <p:nvPr/>
        </p:nvSpPr>
        <p:spPr>
          <a:xfrm>
            <a:off x="527052" y="1317434"/>
            <a:ext cx="10996818" cy="1200329"/>
          </a:xfrm>
          <a:prstGeom prst="rect">
            <a:avLst/>
          </a:prstGeom>
          <a:noFill/>
        </p:spPr>
        <p:txBody>
          <a:bodyPr wrap="square">
            <a:spAutoFit/>
          </a:bodyPr>
          <a:lstStyle/>
          <a:p>
            <a:r>
              <a:rPr lang="en-US" b="0" i="0" dirty="0">
                <a:effectLst/>
                <a:latin typeface="Open Sans" panose="020B0606030504020204" pitchFamily="34" charset="0"/>
              </a:rPr>
              <a:t>Connect three wires to the board. The first two, red and black, connect to the two long vertical rows on the side of the breadboard to provide access to the 5 volt supply and ground. The third wire goes from digital pin 2 to one leg of the pushbutton. That same leg of the button connects through a pull-down resistor (here 10k ohm) to ground. The other leg of the button connects to the 5 volt supply.</a:t>
            </a:r>
            <a:endParaRPr lang="it-IT" dirty="0"/>
          </a:p>
        </p:txBody>
      </p:sp>
    </p:spTree>
    <p:extLst>
      <p:ext uri="{BB962C8B-B14F-4D97-AF65-F5344CB8AC3E}">
        <p14:creationId xmlns:p14="http://schemas.microsoft.com/office/powerpoint/2010/main" val="279979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61D9D-B083-C26C-E209-7337744368A1}"/>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923F771A-D111-1845-2B1C-FA4A92B0BF99}"/>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Digital Read Serial</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126D51FD-E7CB-B54C-ADDA-8DDF1B4511F3}"/>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pic>
        <p:nvPicPr>
          <p:cNvPr id="7" name="Immagine 6">
            <a:extLst>
              <a:ext uri="{FF2B5EF4-FFF2-40B4-BE49-F238E27FC236}">
                <a16:creationId xmlns:a16="http://schemas.microsoft.com/office/drawing/2014/main" id="{8B9CC361-8BB7-BC0D-6A7C-D9A8ECE55567}"/>
              </a:ext>
            </a:extLst>
          </p:cNvPr>
          <p:cNvPicPr>
            <a:picLocks noChangeAspect="1"/>
          </p:cNvPicPr>
          <p:nvPr/>
        </p:nvPicPr>
        <p:blipFill>
          <a:blip r:embed="rId3"/>
          <a:srcRect l="18729" r="20791" b="7622"/>
          <a:stretch/>
        </p:blipFill>
        <p:spPr>
          <a:xfrm>
            <a:off x="6844418" y="2586594"/>
            <a:ext cx="4336611" cy="3725899"/>
          </a:xfrm>
          <a:prstGeom prst="rect">
            <a:avLst/>
          </a:prstGeom>
        </p:spPr>
      </p:pic>
      <p:pic>
        <p:nvPicPr>
          <p:cNvPr id="8" name="Immagine 7">
            <a:extLst>
              <a:ext uri="{FF2B5EF4-FFF2-40B4-BE49-F238E27FC236}">
                <a16:creationId xmlns:a16="http://schemas.microsoft.com/office/drawing/2014/main" id="{2998B91D-5C1E-D89F-DE07-D6994B3C9DD1}"/>
              </a:ext>
            </a:extLst>
          </p:cNvPr>
          <p:cNvPicPr>
            <a:picLocks noChangeAspect="1"/>
          </p:cNvPicPr>
          <p:nvPr/>
        </p:nvPicPr>
        <p:blipFill>
          <a:blip r:embed="rId4"/>
          <a:stretch>
            <a:fillRect/>
          </a:stretch>
        </p:blipFill>
        <p:spPr>
          <a:xfrm>
            <a:off x="310616" y="2824681"/>
            <a:ext cx="6200555" cy="3487812"/>
          </a:xfrm>
          <a:prstGeom prst="rect">
            <a:avLst/>
          </a:prstGeom>
        </p:spPr>
      </p:pic>
      <p:sp>
        <p:nvSpPr>
          <p:cNvPr id="10" name="CasellaDiTesto 9">
            <a:extLst>
              <a:ext uri="{FF2B5EF4-FFF2-40B4-BE49-F238E27FC236}">
                <a16:creationId xmlns:a16="http://schemas.microsoft.com/office/drawing/2014/main" id="{0600C160-60DE-A778-58FB-F300DE07AF81}"/>
              </a:ext>
            </a:extLst>
          </p:cNvPr>
          <p:cNvSpPr txBox="1"/>
          <p:nvPr/>
        </p:nvSpPr>
        <p:spPr>
          <a:xfrm>
            <a:off x="310616" y="1347353"/>
            <a:ext cx="11570768" cy="1200329"/>
          </a:xfrm>
          <a:prstGeom prst="rect">
            <a:avLst/>
          </a:prstGeom>
          <a:noFill/>
        </p:spPr>
        <p:txBody>
          <a:bodyPr wrap="square">
            <a:spAutoFit/>
          </a:bodyPr>
          <a:lstStyle/>
          <a:p>
            <a:r>
              <a:rPr lang="en-US" b="0" i="0" dirty="0">
                <a:effectLst/>
                <a:latin typeface="Open Sans" panose="020B0606030504020204" pitchFamily="34" charset="0"/>
              </a:rPr>
              <a:t>Pushbuttons or switches connect two points in a circuit when you press them. When the pushbutton is open (unpressed) there is no connection between the two legs of the pushbutton, so the pin is connected to ground (through the pull-down resistor) and reads as LOW, or 0. When the button is closed (pressed), it makes a connection between its two legs, connecting the pin to 5 volts, so that the pin reads as HIGH, or 1.</a:t>
            </a:r>
            <a:endParaRPr lang="it-IT" dirty="0"/>
          </a:p>
        </p:txBody>
      </p:sp>
    </p:spTree>
    <p:extLst>
      <p:ext uri="{BB962C8B-B14F-4D97-AF65-F5344CB8AC3E}">
        <p14:creationId xmlns:p14="http://schemas.microsoft.com/office/powerpoint/2010/main" val="156696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EC606-6B94-DC1F-1272-1AD543A16DB5}"/>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330D8905-3ABE-015F-4974-9CB89EC3ACD3}"/>
              </a:ext>
            </a:extLst>
          </p:cNvPr>
          <p:cNvSpPr>
            <a:spLocks noGrp="1"/>
          </p:cNvSpPr>
          <p:nvPr>
            <p:ph type="body" sz="quarter" idx="11"/>
          </p:nvPr>
        </p:nvSpPr>
        <p:spPr/>
        <p:txBody>
          <a:bodyPr/>
          <a:lstStyle/>
          <a:p>
            <a:r>
              <a:rPr lang="it-IT" sz="3600" dirty="0" err="1"/>
              <a:t>Outline</a:t>
            </a:r>
            <a:endParaRPr lang="it-IT" sz="3600" dirty="0"/>
          </a:p>
        </p:txBody>
      </p:sp>
      <p:sp>
        <p:nvSpPr>
          <p:cNvPr id="3" name="CasellaDiTesto 2">
            <a:extLst>
              <a:ext uri="{FF2B5EF4-FFF2-40B4-BE49-F238E27FC236}">
                <a16:creationId xmlns:a16="http://schemas.microsoft.com/office/drawing/2014/main" id="{5102A98D-430D-42EE-1674-7718F509D041}"/>
              </a:ext>
            </a:extLst>
          </p:cNvPr>
          <p:cNvSpPr txBox="1"/>
          <p:nvPr/>
        </p:nvSpPr>
        <p:spPr>
          <a:xfrm>
            <a:off x="431799" y="1124747"/>
            <a:ext cx="6097508" cy="4893647"/>
          </a:xfrm>
          <a:prstGeom prst="rect">
            <a:avLst/>
          </a:prstGeom>
          <a:noFill/>
        </p:spPr>
        <p:txBody>
          <a:bodyPr wrap="square">
            <a:spAutoFit/>
          </a:bodyPr>
          <a:lstStyle/>
          <a:p>
            <a:pPr marL="285750" indent="-285750">
              <a:buFont typeface="Arial" panose="020B0604020202020204" pitchFamily="34" charset="0"/>
              <a:buChar char="•"/>
            </a:pPr>
            <a:r>
              <a:rPr lang="it-IT" sz="2400" b="1" dirty="0"/>
              <a:t>Arduino</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Programming Language (IDE)</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err="1">
                <a:solidFill>
                  <a:schemeClr val="bg1">
                    <a:lumMod val="65000"/>
                  </a:schemeClr>
                </a:solidFill>
              </a:rPr>
              <a:t>Examples</a:t>
            </a:r>
            <a:endParaRPr lang="it-IT" sz="2400" dirty="0">
              <a:solidFill>
                <a:schemeClr val="bg1">
                  <a:lumMod val="65000"/>
                </a:schemeClr>
              </a:solidFill>
            </a:endParaRP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Matlab</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a:t>
            </a:r>
            <a:r>
              <a:rPr lang="it-IT" sz="2400" dirty="0" err="1">
                <a:solidFill>
                  <a:schemeClr val="bg1">
                    <a:lumMod val="65000"/>
                  </a:schemeClr>
                </a:solidFill>
              </a:rPr>
              <a:t>Simulink</a:t>
            </a:r>
            <a:endParaRPr lang="it-IT" sz="2400" dirty="0">
              <a:solidFill>
                <a:schemeClr val="bg1">
                  <a:lumMod val="65000"/>
                </a:schemeClr>
              </a:solidFill>
            </a:endParaRP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Python</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3019179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A558-398E-C57D-2201-EFC9BE7F606D}"/>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305D747E-D59E-8B1F-7E08-235097E0C61B}"/>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Digital Read Serial</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5D0CE59B-4CF7-2BF4-CCC6-C14BA65EE003}"/>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pic>
        <p:nvPicPr>
          <p:cNvPr id="7" name="Immagine 6">
            <a:extLst>
              <a:ext uri="{FF2B5EF4-FFF2-40B4-BE49-F238E27FC236}">
                <a16:creationId xmlns:a16="http://schemas.microsoft.com/office/drawing/2014/main" id="{C18F2777-CC2B-FEA3-8C85-924776E91192}"/>
              </a:ext>
            </a:extLst>
          </p:cNvPr>
          <p:cNvPicPr>
            <a:picLocks noChangeAspect="1"/>
          </p:cNvPicPr>
          <p:nvPr/>
        </p:nvPicPr>
        <p:blipFill>
          <a:blip r:embed="rId3"/>
          <a:srcRect l="18729" r="20791" b="7622"/>
          <a:stretch/>
        </p:blipFill>
        <p:spPr>
          <a:xfrm>
            <a:off x="6844418" y="2586594"/>
            <a:ext cx="4336611" cy="3725899"/>
          </a:xfrm>
          <a:prstGeom prst="rect">
            <a:avLst/>
          </a:prstGeom>
        </p:spPr>
      </p:pic>
      <p:pic>
        <p:nvPicPr>
          <p:cNvPr id="8" name="Immagine 7">
            <a:extLst>
              <a:ext uri="{FF2B5EF4-FFF2-40B4-BE49-F238E27FC236}">
                <a16:creationId xmlns:a16="http://schemas.microsoft.com/office/drawing/2014/main" id="{5385CCF4-8130-B000-6374-5BC1E72111E1}"/>
              </a:ext>
            </a:extLst>
          </p:cNvPr>
          <p:cNvPicPr>
            <a:picLocks noChangeAspect="1"/>
          </p:cNvPicPr>
          <p:nvPr/>
        </p:nvPicPr>
        <p:blipFill>
          <a:blip r:embed="rId4"/>
          <a:stretch>
            <a:fillRect/>
          </a:stretch>
        </p:blipFill>
        <p:spPr>
          <a:xfrm>
            <a:off x="310616" y="2824681"/>
            <a:ext cx="6200555" cy="3487812"/>
          </a:xfrm>
          <a:prstGeom prst="rect">
            <a:avLst/>
          </a:prstGeom>
        </p:spPr>
      </p:pic>
      <p:sp>
        <p:nvSpPr>
          <p:cNvPr id="4" name="CasellaDiTesto 3">
            <a:extLst>
              <a:ext uri="{FF2B5EF4-FFF2-40B4-BE49-F238E27FC236}">
                <a16:creationId xmlns:a16="http://schemas.microsoft.com/office/drawing/2014/main" id="{86C98169-09E1-02AB-D79A-103183D08480}"/>
              </a:ext>
            </a:extLst>
          </p:cNvPr>
          <p:cNvSpPr txBox="1"/>
          <p:nvPr/>
        </p:nvSpPr>
        <p:spPr>
          <a:xfrm>
            <a:off x="310616" y="1347353"/>
            <a:ext cx="11570768" cy="923330"/>
          </a:xfrm>
          <a:prstGeom prst="rect">
            <a:avLst/>
          </a:prstGeom>
          <a:noFill/>
        </p:spPr>
        <p:txBody>
          <a:bodyPr wrap="square">
            <a:spAutoFit/>
          </a:bodyPr>
          <a:lstStyle/>
          <a:p>
            <a:r>
              <a:rPr lang="en-US" b="0" i="0" dirty="0">
                <a:effectLst/>
                <a:latin typeface="Open Sans" panose="020B0606030504020204" pitchFamily="34" charset="0"/>
              </a:rPr>
              <a:t>If you disconnect the digital i/o pin from everything, its reading may change erratically. This is because the input is "floating" - that is, it doesn't have a solid connection to voltage or ground, and it will randomly return either HIGH or LOW. That's why you need a pull-down resistor in the circuit.</a:t>
            </a:r>
            <a:endParaRPr lang="it-IT" dirty="0"/>
          </a:p>
        </p:txBody>
      </p:sp>
    </p:spTree>
    <p:extLst>
      <p:ext uri="{BB962C8B-B14F-4D97-AF65-F5344CB8AC3E}">
        <p14:creationId xmlns:p14="http://schemas.microsoft.com/office/powerpoint/2010/main" val="3898088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8ED22-3874-C88E-21E3-ADC15964BC69}"/>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4BD9328C-F0BB-B5AD-AAE7-5DFEA9F279F1}"/>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Digital Read Serial</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29D36568-D22F-ED66-CB96-CE3A0079BB7F}"/>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sp>
        <p:nvSpPr>
          <p:cNvPr id="4" name="CasellaDiTesto 3">
            <a:extLst>
              <a:ext uri="{FF2B5EF4-FFF2-40B4-BE49-F238E27FC236}">
                <a16:creationId xmlns:a16="http://schemas.microsoft.com/office/drawing/2014/main" id="{C1314392-BCB9-AFB0-5A92-1E528C3CA21C}"/>
              </a:ext>
            </a:extLst>
          </p:cNvPr>
          <p:cNvSpPr txBox="1"/>
          <p:nvPr/>
        </p:nvSpPr>
        <p:spPr>
          <a:xfrm>
            <a:off x="398352" y="1421456"/>
            <a:ext cx="11233149" cy="3693319"/>
          </a:xfrm>
          <a:prstGeom prst="rect">
            <a:avLst/>
          </a:prstGeom>
          <a:noFill/>
        </p:spPr>
        <p:txBody>
          <a:bodyPr wrap="square">
            <a:spAutoFit/>
          </a:bodyPr>
          <a:lstStyle/>
          <a:p>
            <a:r>
              <a:rPr lang="en-US" b="1" i="0" dirty="0">
                <a:effectLst/>
                <a:latin typeface="Open Sans" panose="020B0606030504020204" pitchFamily="34" charset="0"/>
              </a:rPr>
              <a:t>In the program below</a:t>
            </a:r>
            <a:r>
              <a:rPr lang="en-US" b="1" dirty="0">
                <a:latin typeface="Open Sans" panose="020B0606030504020204" pitchFamily="34" charset="0"/>
              </a:rPr>
              <a:t>:</a:t>
            </a:r>
          </a:p>
          <a:p>
            <a:endParaRPr lang="en-US" b="0" i="0" dirty="0">
              <a:effectLst/>
              <a:latin typeface="Open Sans" panose="020B0606030504020204" pitchFamily="34" charset="0"/>
            </a:endParaRPr>
          </a:p>
          <a:p>
            <a:pPr marL="342900" indent="-342900">
              <a:buFont typeface="+mj-lt"/>
              <a:buAutoNum type="arabicPeriod"/>
            </a:pPr>
            <a:r>
              <a:rPr lang="en-US" dirty="0">
                <a:latin typeface="Open Sans" panose="020B0606030504020204" pitchFamily="34" charset="0"/>
              </a:rPr>
              <a:t>Y</a:t>
            </a:r>
            <a:r>
              <a:rPr lang="en-US" b="0" i="0" dirty="0">
                <a:effectLst/>
                <a:latin typeface="Open Sans" panose="020B0606030504020204" pitchFamily="34" charset="0"/>
              </a:rPr>
              <a:t>ou'll do will be in the setup function, to begin serial communication at 9600 bits of data per second</a:t>
            </a:r>
          </a:p>
          <a:p>
            <a:pPr marL="342900" indent="-342900">
              <a:buFont typeface="+mj-lt"/>
              <a:buAutoNum type="arabicPeriod"/>
            </a:pPr>
            <a:r>
              <a:rPr lang="en-US" dirty="0"/>
              <a:t>Initialize digital pin 2, the pin that will read the output from your button, as an input:</a:t>
            </a:r>
          </a:p>
          <a:p>
            <a:pPr marL="342900" indent="-342900">
              <a:buFont typeface="+mj-lt"/>
              <a:buAutoNum type="arabicPeriod"/>
            </a:pPr>
            <a:r>
              <a:rPr lang="en-US" dirty="0"/>
              <a:t>Move into the main loop of your code. When your button is pressed, 5 volts will freely flow through your circuit, and when it is not pressed, the input pin will be connected to ground through the 10k ohm resistor. This is a digital input, meaning that the switch can only be in either an on state (seen by your Arduino as a "1", or HIGH) or an off state (seen by your Arduino as a "0", or LOW), with nothing in between.</a:t>
            </a:r>
          </a:p>
          <a:p>
            <a:pPr marL="342900" indent="-342900">
              <a:buFont typeface="+mj-lt"/>
              <a:buAutoNum type="arabicPeriod"/>
            </a:pPr>
            <a:r>
              <a:rPr lang="en-US" dirty="0"/>
              <a:t>In the main loop of your program is to establish a variable to hold the information coming in from your switch. Since the information coming in from the switch will be either a "1" or a "0", you can use an </a:t>
            </a:r>
            <a:r>
              <a:rPr lang="en-US" dirty="0" err="1"/>
              <a:t>intdatatype</a:t>
            </a:r>
            <a:r>
              <a:rPr lang="en-US" dirty="0"/>
              <a:t>. Call this variable </a:t>
            </a:r>
            <a:r>
              <a:rPr lang="en-US" dirty="0" err="1"/>
              <a:t>sensorValue</a:t>
            </a:r>
            <a:r>
              <a:rPr lang="en-US" dirty="0"/>
              <a:t>, and set it to equal whatever is being read on digital pin 2. </a:t>
            </a:r>
          </a:p>
          <a:p>
            <a:pPr marL="342900" indent="-342900">
              <a:buFont typeface="+mj-lt"/>
              <a:buAutoNum type="arabicPeriod"/>
            </a:pPr>
            <a:r>
              <a:rPr lang="en-US" dirty="0"/>
              <a:t>make it print this information back to the computer as a decimal value. You can do this with the command </a:t>
            </a:r>
            <a:r>
              <a:rPr lang="en-US" dirty="0" err="1"/>
              <a:t>Serial.println</a:t>
            </a:r>
            <a:r>
              <a:rPr lang="en-US" dirty="0"/>
              <a:t>()</a:t>
            </a:r>
          </a:p>
        </p:txBody>
      </p:sp>
    </p:spTree>
    <p:extLst>
      <p:ext uri="{BB962C8B-B14F-4D97-AF65-F5344CB8AC3E}">
        <p14:creationId xmlns:p14="http://schemas.microsoft.com/office/powerpoint/2010/main" val="217843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B289E-88BF-0F63-7D57-CA4E905EE6F3}"/>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8715F957-01D6-0C17-2E18-CA6F764E6C10}"/>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Digital Read Serial</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49A9F91B-874B-3C76-7EE5-6CE477E389ED}"/>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sp>
        <p:nvSpPr>
          <p:cNvPr id="2" name="CasellaDiTesto 1">
            <a:extLst>
              <a:ext uri="{FF2B5EF4-FFF2-40B4-BE49-F238E27FC236}">
                <a16:creationId xmlns:a16="http://schemas.microsoft.com/office/drawing/2014/main" id="{EEEC626A-7560-ECDD-2EC8-867172FE04D6}"/>
              </a:ext>
            </a:extLst>
          </p:cNvPr>
          <p:cNvSpPr txBox="1"/>
          <p:nvPr/>
        </p:nvSpPr>
        <p:spPr>
          <a:xfrm>
            <a:off x="527052" y="1400127"/>
            <a:ext cx="6097508" cy="369332"/>
          </a:xfrm>
          <a:prstGeom prst="rect">
            <a:avLst/>
          </a:prstGeom>
          <a:noFill/>
        </p:spPr>
        <p:txBody>
          <a:bodyPr wrap="square">
            <a:spAutoFit/>
          </a:bodyPr>
          <a:lstStyle/>
          <a:p>
            <a:pPr algn="l"/>
            <a:r>
              <a:rPr lang="it-IT" b="1" i="0" dirty="0">
                <a:effectLst/>
                <a:latin typeface="Open Sans" panose="020B0606030504020204" pitchFamily="34" charset="0"/>
              </a:rPr>
              <a:t>Code</a:t>
            </a:r>
          </a:p>
        </p:txBody>
      </p:sp>
      <p:pic>
        <p:nvPicPr>
          <p:cNvPr id="6" name="Immagine 5">
            <a:extLst>
              <a:ext uri="{FF2B5EF4-FFF2-40B4-BE49-F238E27FC236}">
                <a16:creationId xmlns:a16="http://schemas.microsoft.com/office/drawing/2014/main" id="{35F70DD0-1E7A-FF7A-59A6-6C2E36308F7A}"/>
              </a:ext>
            </a:extLst>
          </p:cNvPr>
          <p:cNvPicPr>
            <a:picLocks noChangeAspect="1"/>
          </p:cNvPicPr>
          <p:nvPr/>
        </p:nvPicPr>
        <p:blipFill>
          <a:blip r:embed="rId3"/>
          <a:stretch>
            <a:fillRect/>
          </a:stretch>
        </p:blipFill>
        <p:spPr>
          <a:xfrm>
            <a:off x="2485521" y="1400032"/>
            <a:ext cx="7220958" cy="4706007"/>
          </a:xfrm>
          <a:prstGeom prst="rect">
            <a:avLst/>
          </a:prstGeom>
        </p:spPr>
      </p:pic>
    </p:spTree>
    <p:extLst>
      <p:ext uri="{BB962C8B-B14F-4D97-AF65-F5344CB8AC3E}">
        <p14:creationId xmlns:p14="http://schemas.microsoft.com/office/powerpoint/2010/main" val="155795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C74F3-1E86-FD60-3F78-B50F89F39283}"/>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852DF341-64D7-C7DC-08F6-300ECB64C591}"/>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Blink </a:t>
            </a:r>
            <a:r>
              <a:rPr lang="it-IT" sz="2200" dirty="0" err="1">
                <a:solidFill>
                  <a:schemeClr val="tx1"/>
                </a:solidFill>
              </a:rPr>
              <a:t>without</a:t>
            </a:r>
            <a:r>
              <a:rPr lang="it-IT" sz="2200" dirty="0">
                <a:solidFill>
                  <a:schemeClr val="tx1"/>
                </a:solidFill>
              </a:rPr>
              <a:t> Delay</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71F459F0-10EC-9855-1832-18B818A89C8B}"/>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sp>
        <p:nvSpPr>
          <p:cNvPr id="4" name="CasellaDiTesto 3">
            <a:extLst>
              <a:ext uri="{FF2B5EF4-FFF2-40B4-BE49-F238E27FC236}">
                <a16:creationId xmlns:a16="http://schemas.microsoft.com/office/drawing/2014/main" id="{CAD80E68-90BA-A728-5C52-675D40E182BD}"/>
              </a:ext>
            </a:extLst>
          </p:cNvPr>
          <p:cNvSpPr txBox="1"/>
          <p:nvPr/>
        </p:nvSpPr>
        <p:spPr>
          <a:xfrm>
            <a:off x="362139" y="1319170"/>
            <a:ext cx="11307777" cy="1477328"/>
          </a:xfrm>
          <a:prstGeom prst="rect">
            <a:avLst/>
          </a:prstGeom>
          <a:noFill/>
        </p:spPr>
        <p:txBody>
          <a:bodyPr wrap="square">
            <a:spAutoFit/>
          </a:bodyPr>
          <a:lstStyle/>
          <a:p>
            <a:pPr algn="just"/>
            <a:r>
              <a:rPr lang="en-US" b="1" i="0" dirty="0">
                <a:effectLst/>
                <a:latin typeface="Open Sans" panose="020B0606030504020204" pitchFamily="34" charset="0"/>
              </a:rPr>
              <a:t>Aim:</a:t>
            </a:r>
            <a:r>
              <a:rPr lang="en-US" b="0" i="0" dirty="0">
                <a:effectLst/>
                <a:latin typeface="Open Sans" panose="020B0606030504020204" pitchFamily="34" charset="0"/>
              </a:rPr>
              <a:t> This sketch demonstrates how to blink an LED without using delay(). It turns the LED on and then makes note of the time. Then, each time through loop(), it checks to see if the desired blink time has passed. If it has, it toggles the LED on or off and makes note of the new time. In this way the LED blinks continuously while the sketch execution never lags on a single instruction. </a:t>
            </a:r>
          </a:p>
          <a:p>
            <a:pPr algn="just"/>
            <a:endParaRPr lang="it-IT" dirty="0"/>
          </a:p>
        </p:txBody>
      </p:sp>
      <p:sp>
        <p:nvSpPr>
          <p:cNvPr id="7" name="CasellaDiTesto 6">
            <a:extLst>
              <a:ext uri="{FF2B5EF4-FFF2-40B4-BE49-F238E27FC236}">
                <a16:creationId xmlns:a16="http://schemas.microsoft.com/office/drawing/2014/main" id="{3A9DBC10-0288-D05C-AD68-4950DA9C5228}"/>
              </a:ext>
            </a:extLst>
          </p:cNvPr>
          <p:cNvSpPr txBox="1"/>
          <p:nvPr/>
        </p:nvSpPr>
        <p:spPr>
          <a:xfrm>
            <a:off x="362140" y="2796498"/>
            <a:ext cx="6097508" cy="1200329"/>
          </a:xfrm>
          <a:prstGeom prst="rect">
            <a:avLst/>
          </a:prstGeom>
          <a:noFill/>
        </p:spPr>
        <p:txBody>
          <a:bodyPr wrap="square">
            <a:spAutoFit/>
          </a:bodyPr>
          <a:lstStyle/>
          <a:p>
            <a:r>
              <a:rPr lang="en-US" b="1" i="0" dirty="0">
                <a:effectLst/>
                <a:latin typeface="Open Sans" panose="020B0606030504020204" pitchFamily="34" charset="0"/>
              </a:rPr>
              <a:t>Hardware required:</a:t>
            </a:r>
          </a:p>
          <a:p>
            <a:pPr marL="742950" lvl="1" indent="-285750">
              <a:buFont typeface="Wingdings" panose="05000000000000000000" pitchFamily="2" charset="2"/>
              <a:buChar char="Ø"/>
            </a:pPr>
            <a:r>
              <a:rPr lang="en-US" i="0" dirty="0">
                <a:effectLst/>
                <a:latin typeface="Open Sans" panose="020B0606030504020204" pitchFamily="34" charset="0"/>
              </a:rPr>
              <a:t>Arduino Board</a:t>
            </a:r>
          </a:p>
          <a:p>
            <a:pPr marL="742950" lvl="1" indent="-285750">
              <a:buFont typeface="Wingdings" panose="05000000000000000000" pitchFamily="2" charset="2"/>
              <a:buChar char="Ø"/>
            </a:pPr>
            <a:r>
              <a:rPr lang="en-US" dirty="0">
                <a:latin typeface="Open Sans" panose="020B0606030504020204" pitchFamily="34" charset="0"/>
              </a:rPr>
              <a:t>LED</a:t>
            </a:r>
          </a:p>
          <a:p>
            <a:pPr marL="742950" lvl="1" indent="-285750">
              <a:buFont typeface="Wingdings" panose="05000000000000000000" pitchFamily="2" charset="2"/>
              <a:buChar char="Ø"/>
            </a:pPr>
            <a:r>
              <a:rPr lang="en-US" dirty="0">
                <a:latin typeface="Open Sans" panose="020B0606030504020204" pitchFamily="34" charset="0"/>
              </a:rPr>
              <a:t>220Ω resistor</a:t>
            </a:r>
            <a:endParaRPr lang="it-IT" dirty="0"/>
          </a:p>
        </p:txBody>
      </p:sp>
      <p:pic>
        <p:nvPicPr>
          <p:cNvPr id="10" name="Immagine 9">
            <a:extLst>
              <a:ext uri="{FF2B5EF4-FFF2-40B4-BE49-F238E27FC236}">
                <a16:creationId xmlns:a16="http://schemas.microsoft.com/office/drawing/2014/main" id="{5F053167-1DA6-A5CF-8D25-58090712EBF3}"/>
              </a:ext>
            </a:extLst>
          </p:cNvPr>
          <p:cNvPicPr>
            <a:picLocks noChangeAspect="1"/>
          </p:cNvPicPr>
          <p:nvPr/>
        </p:nvPicPr>
        <p:blipFill>
          <a:blip r:embed="rId3"/>
          <a:stretch>
            <a:fillRect/>
          </a:stretch>
        </p:blipFill>
        <p:spPr>
          <a:xfrm>
            <a:off x="3836406" y="2466833"/>
            <a:ext cx="6959096" cy="3914491"/>
          </a:xfrm>
          <a:prstGeom prst="rect">
            <a:avLst/>
          </a:prstGeom>
        </p:spPr>
      </p:pic>
    </p:spTree>
    <p:extLst>
      <p:ext uri="{BB962C8B-B14F-4D97-AF65-F5344CB8AC3E}">
        <p14:creationId xmlns:p14="http://schemas.microsoft.com/office/powerpoint/2010/main" val="2124869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E98E8-79F8-0C8D-7F55-03BF0BAC4077}"/>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F95B9680-88CA-FE76-E0F7-A8A3A3A3FA0E}"/>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Blink </a:t>
            </a:r>
            <a:r>
              <a:rPr lang="it-IT" sz="2200" dirty="0" err="1">
                <a:solidFill>
                  <a:schemeClr val="tx1"/>
                </a:solidFill>
              </a:rPr>
              <a:t>without</a:t>
            </a:r>
            <a:r>
              <a:rPr lang="it-IT" sz="2200" dirty="0">
                <a:solidFill>
                  <a:schemeClr val="tx1"/>
                </a:solidFill>
              </a:rPr>
              <a:t> Delay</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80B1AF9C-DB0F-7A6A-A6AC-13F8FED5FE2E}"/>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sp>
        <p:nvSpPr>
          <p:cNvPr id="4" name="CasellaDiTesto 3">
            <a:extLst>
              <a:ext uri="{FF2B5EF4-FFF2-40B4-BE49-F238E27FC236}">
                <a16:creationId xmlns:a16="http://schemas.microsoft.com/office/drawing/2014/main" id="{6829EDC3-38B4-C0C0-9029-D20CD276B5E0}"/>
              </a:ext>
            </a:extLst>
          </p:cNvPr>
          <p:cNvSpPr txBox="1"/>
          <p:nvPr/>
        </p:nvSpPr>
        <p:spPr>
          <a:xfrm>
            <a:off x="442111" y="1317215"/>
            <a:ext cx="11307777" cy="1754326"/>
          </a:xfrm>
          <a:prstGeom prst="rect">
            <a:avLst/>
          </a:prstGeom>
          <a:noFill/>
        </p:spPr>
        <p:txBody>
          <a:bodyPr wrap="square">
            <a:spAutoFit/>
          </a:bodyPr>
          <a:lstStyle/>
          <a:p>
            <a:pPr algn="just"/>
            <a:r>
              <a:rPr lang="en-US" dirty="0"/>
              <a:t>To build the circuit, connect one end of the resistor to pin 13 of the board. Connect the long leg of the LED (the positive leg, called the anode) to the other end of the resistor. Connect the short leg of the LED (the negative leg, called the cathode) to the board GND, as shown in the diagram above and the schematic below.</a:t>
            </a:r>
          </a:p>
          <a:p>
            <a:pPr algn="just"/>
            <a:endParaRPr lang="en-US" dirty="0">
              <a:latin typeface="Open Sans" panose="020B0606030504020204" pitchFamily="34" charset="0"/>
            </a:endParaRPr>
          </a:p>
          <a:p>
            <a:pPr algn="just"/>
            <a:r>
              <a:rPr lang="en-US" dirty="0"/>
              <a:t>Most Arduino boards already have an LED attached to pin 13 on the board itself. If you run this example with no hardware attached, you should see that LED blink.</a:t>
            </a:r>
            <a:endParaRPr lang="it-IT" dirty="0"/>
          </a:p>
        </p:txBody>
      </p:sp>
      <p:pic>
        <p:nvPicPr>
          <p:cNvPr id="2" name="Immagine 1">
            <a:extLst>
              <a:ext uri="{FF2B5EF4-FFF2-40B4-BE49-F238E27FC236}">
                <a16:creationId xmlns:a16="http://schemas.microsoft.com/office/drawing/2014/main" id="{BFDFCB11-72C7-FAE4-B927-F3EA306C4198}"/>
              </a:ext>
            </a:extLst>
          </p:cNvPr>
          <p:cNvPicPr>
            <a:picLocks noChangeAspect="1"/>
          </p:cNvPicPr>
          <p:nvPr/>
        </p:nvPicPr>
        <p:blipFill>
          <a:blip r:embed="rId3"/>
          <a:stretch>
            <a:fillRect/>
          </a:stretch>
        </p:blipFill>
        <p:spPr>
          <a:xfrm>
            <a:off x="1335386" y="3169700"/>
            <a:ext cx="5404919" cy="3040267"/>
          </a:xfrm>
          <a:prstGeom prst="rect">
            <a:avLst/>
          </a:prstGeom>
        </p:spPr>
      </p:pic>
      <p:pic>
        <p:nvPicPr>
          <p:cNvPr id="6" name="Immagine 5">
            <a:extLst>
              <a:ext uri="{FF2B5EF4-FFF2-40B4-BE49-F238E27FC236}">
                <a16:creationId xmlns:a16="http://schemas.microsoft.com/office/drawing/2014/main" id="{1E37D6E4-065B-1AA1-D681-5B90391A36D6}"/>
              </a:ext>
            </a:extLst>
          </p:cNvPr>
          <p:cNvPicPr>
            <a:picLocks noChangeAspect="1"/>
          </p:cNvPicPr>
          <p:nvPr/>
        </p:nvPicPr>
        <p:blipFill>
          <a:blip r:embed="rId4"/>
          <a:srcRect l="20096" t="13625" r="20003" b="11888"/>
          <a:stretch/>
        </p:blipFill>
        <p:spPr>
          <a:xfrm>
            <a:off x="6376657" y="3273683"/>
            <a:ext cx="4105747" cy="2871779"/>
          </a:xfrm>
          <a:prstGeom prst="rect">
            <a:avLst/>
          </a:prstGeom>
        </p:spPr>
      </p:pic>
    </p:spTree>
    <p:extLst>
      <p:ext uri="{BB962C8B-B14F-4D97-AF65-F5344CB8AC3E}">
        <p14:creationId xmlns:p14="http://schemas.microsoft.com/office/powerpoint/2010/main" val="2076348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72F93-DA09-12B7-F182-F104ED324AAE}"/>
            </a:ext>
          </a:extLst>
        </p:cNvPr>
        <p:cNvGrpSpPr/>
        <p:nvPr/>
      </p:nvGrpSpPr>
      <p:grpSpPr>
        <a:xfrm>
          <a:off x="0" y="0"/>
          <a:ext cx="0" cy="0"/>
          <a:chOff x="0" y="0"/>
          <a:chExt cx="0" cy="0"/>
        </a:xfrm>
      </p:grpSpPr>
      <p:pic>
        <p:nvPicPr>
          <p:cNvPr id="15" name="Immagine 14">
            <a:extLst>
              <a:ext uri="{FF2B5EF4-FFF2-40B4-BE49-F238E27FC236}">
                <a16:creationId xmlns:a16="http://schemas.microsoft.com/office/drawing/2014/main" id="{26C040D1-0686-BFF2-4C1D-319D8D2D0BFB}"/>
              </a:ext>
            </a:extLst>
          </p:cNvPr>
          <p:cNvPicPr>
            <a:picLocks noChangeAspect="1"/>
          </p:cNvPicPr>
          <p:nvPr/>
        </p:nvPicPr>
        <p:blipFill>
          <a:blip r:embed="rId2"/>
          <a:stretch>
            <a:fillRect/>
          </a:stretch>
        </p:blipFill>
        <p:spPr>
          <a:xfrm>
            <a:off x="120219" y="2070717"/>
            <a:ext cx="6339429" cy="2670887"/>
          </a:xfrm>
          <a:prstGeom prst="rect">
            <a:avLst/>
          </a:prstGeom>
        </p:spPr>
      </p:pic>
      <p:sp>
        <p:nvSpPr>
          <p:cNvPr id="5" name="Segnaposto testo 4">
            <a:extLst>
              <a:ext uri="{FF2B5EF4-FFF2-40B4-BE49-F238E27FC236}">
                <a16:creationId xmlns:a16="http://schemas.microsoft.com/office/drawing/2014/main" id="{49D6B0D0-F676-98D4-2F41-0564704A5E30}"/>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Blink </a:t>
            </a:r>
            <a:r>
              <a:rPr lang="it-IT" sz="2200" dirty="0" err="1">
                <a:solidFill>
                  <a:schemeClr val="tx1"/>
                </a:solidFill>
              </a:rPr>
              <a:t>without</a:t>
            </a:r>
            <a:r>
              <a:rPr lang="it-IT" sz="2200" dirty="0">
                <a:solidFill>
                  <a:schemeClr val="tx1"/>
                </a:solidFill>
              </a:rPr>
              <a:t> Delay</a:t>
            </a: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224804A4-A502-6C3D-ECBA-F25CD6C25E7C}"/>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3"/>
              </a:rPr>
              <a:t>https://docs.arduino.cc/built-in-examples/</a:t>
            </a:r>
            <a:r>
              <a:rPr lang="it-IT" dirty="0"/>
              <a:t> </a:t>
            </a:r>
          </a:p>
        </p:txBody>
      </p:sp>
      <p:sp>
        <p:nvSpPr>
          <p:cNvPr id="8" name="CasellaDiTesto 7">
            <a:extLst>
              <a:ext uri="{FF2B5EF4-FFF2-40B4-BE49-F238E27FC236}">
                <a16:creationId xmlns:a16="http://schemas.microsoft.com/office/drawing/2014/main" id="{F2ED347A-63B9-55DA-E8C0-9706BCF1A12F}"/>
              </a:ext>
            </a:extLst>
          </p:cNvPr>
          <p:cNvSpPr txBox="1"/>
          <p:nvPr/>
        </p:nvSpPr>
        <p:spPr>
          <a:xfrm>
            <a:off x="527052" y="1400127"/>
            <a:ext cx="6097508" cy="369332"/>
          </a:xfrm>
          <a:prstGeom prst="rect">
            <a:avLst/>
          </a:prstGeom>
          <a:noFill/>
        </p:spPr>
        <p:txBody>
          <a:bodyPr wrap="square">
            <a:spAutoFit/>
          </a:bodyPr>
          <a:lstStyle/>
          <a:p>
            <a:pPr algn="l"/>
            <a:r>
              <a:rPr lang="it-IT" b="1" i="0" dirty="0">
                <a:effectLst/>
                <a:latin typeface="Open Sans" panose="020B0606030504020204" pitchFamily="34" charset="0"/>
              </a:rPr>
              <a:t>Code</a:t>
            </a:r>
          </a:p>
        </p:txBody>
      </p:sp>
      <p:pic>
        <p:nvPicPr>
          <p:cNvPr id="13" name="Immagine 12">
            <a:extLst>
              <a:ext uri="{FF2B5EF4-FFF2-40B4-BE49-F238E27FC236}">
                <a16:creationId xmlns:a16="http://schemas.microsoft.com/office/drawing/2014/main" id="{7EA2148A-5D0A-B1E3-C632-EA9592BDD099}"/>
              </a:ext>
            </a:extLst>
          </p:cNvPr>
          <p:cNvPicPr>
            <a:picLocks noChangeAspect="1"/>
          </p:cNvPicPr>
          <p:nvPr/>
        </p:nvPicPr>
        <p:blipFill>
          <a:blip r:embed="rId4"/>
          <a:stretch>
            <a:fillRect/>
          </a:stretch>
        </p:blipFill>
        <p:spPr>
          <a:xfrm>
            <a:off x="5923987" y="2044839"/>
            <a:ext cx="6209912" cy="3603476"/>
          </a:xfrm>
          <a:prstGeom prst="rect">
            <a:avLst/>
          </a:prstGeom>
        </p:spPr>
      </p:pic>
      <p:sp>
        <p:nvSpPr>
          <p:cNvPr id="16" name="CasellaDiTesto 15">
            <a:extLst>
              <a:ext uri="{FF2B5EF4-FFF2-40B4-BE49-F238E27FC236}">
                <a16:creationId xmlns:a16="http://schemas.microsoft.com/office/drawing/2014/main" id="{B8C2490F-3A63-2AF1-6A88-277035C4F754}"/>
              </a:ext>
            </a:extLst>
          </p:cNvPr>
          <p:cNvSpPr txBox="1"/>
          <p:nvPr/>
        </p:nvSpPr>
        <p:spPr>
          <a:xfrm>
            <a:off x="2300022" y="1610671"/>
            <a:ext cx="1221776" cy="369332"/>
          </a:xfrm>
          <a:prstGeom prst="rect">
            <a:avLst/>
          </a:prstGeom>
          <a:noFill/>
        </p:spPr>
        <p:txBody>
          <a:bodyPr wrap="square">
            <a:spAutoFit/>
          </a:bodyPr>
          <a:lstStyle/>
          <a:p>
            <a:pPr algn="l"/>
            <a:r>
              <a:rPr lang="it-IT" b="1" i="0" dirty="0">
                <a:solidFill>
                  <a:srgbClr val="C00000"/>
                </a:solidFill>
                <a:effectLst/>
                <a:latin typeface="Open Sans" panose="020B0606030504020204" pitchFamily="34" charset="0"/>
              </a:rPr>
              <a:t>SETUP</a:t>
            </a:r>
          </a:p>
        </p:txBody>
      </p:sp>
      <p:sp>
        <p:nvSpPr>
          <p:cNvPr id="17" name="CasellaDiTesto 16">
            <a:extLst>
              <a:ext uri="{FF2B5EF4-FFF2-40B4-BE49-F238E27FC236}">
                <a16:creationId xmlns:a16="http://schemas.microsoft.com/office/drawing/2014/main" id="{1F37501D-D28F-D5EE-0CA8-7B42BE5E7E94}"/>
              </a:ext>
            </a:extLst>
          </p:cNvPr>
          <p:cNvSpPr txBox="1"/>
          <p:nvPr/>
        </p:nvSpPr>
        <p:spPr>
          <a:xfrm>
            <a:off x="8246640" y="1610671"/>
            <a:ext cx="2065257" cy="369332"/>
          </a:xfrm>
          <a:prstGeom prst="rect">
            <a:avLst/>
          </a:prstGeom>
          <a:noFill/>
        </p:spPr>
        <p:txBody>
          <a:bodyPr wrap="square">
            <a:spAutoFit/>
          </a:bodyPr>
          <a:lstStyle/>
          <a:p>
            <a:pPr algn="l"/>
            <a:r>
              <a:rPr lang="it-IT" b="1" i="0" dirty="0">
                <a:solidFill>
                  <a:srgbClr val="C00000"/>
                </a:solidFill>
                <a:effectLst/>
                <a:latin typeface="Open Sans" panose="020B0606030504020204" pitchFamily="34" charset="0"/>
              </a:rPr>
              <a:t>MAIN LOOP</a:t>
            </a:r>
          </a:p>
        </p:txBody>
      </p:sp>
    </p:spTree>
    <p:extLst>
      <p:ext uri="{BB962C8B-B14F-4D97-AF65-F5344CB8AC3E}">
        <p14:creationId xmlns:p14="http://schemas.microsoft.com/office/powerpoint/2010/main" val="400104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CFF9C-0D98-3D57-0416-942DC150153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99CF8DE6-A398-E848-89BD-56675E9EAAB0}"/>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a:t>
            </a:r>
            <a:r>
              <a:rPr lang="it-IT" sz="2200" dirty="0" err="1">
                <a:solidFill>
                  <a:schemeClr val="tx1"/>
                </a:solidFill>
              </a:rPr>
              <a:t>Sensors</a:t>
            </a:r>
            <a:endParaRPr lang="it-IT" sz="2200" dirty="0">
              <a:solidFill>
                <a:schemeClr val="tx1"/>
              </a:solidFill>
            </a:endParaRP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143F3A94-D228-0549-B6AA-0BC70C5E7E7C}"/>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sp>
        <p:nvSpPr>
          <p:cNvPr id="4" name="CasellaDiTesto 3">
            <a:extLst>
              <a:ext uri="{FF2B5EF4-FFF2-40B4-BE49-F238E27FC236}">
                <a16:creationId xmlns:a16="http://schemas.microsoft.com/office/drawing/2014/main" id="{E9E5EE3F-6A23-53AB-3897-D5FFE22AEE06}"/>
              </a:ext>
            </a:extLst>
          </p:cNvPr>
          <p:cNvSpPr txBox="1"/>
          <p:nvPr/>
        </p:nvSpPr>
        <p:spPr>
          <a:xfrm>
            <a:off x="362140" y="1381583"/>
            <a:ext cx="6097508" cy="430887"/>
          </a:xfrm>
          <a:prstGeom prst="rect">
            <a:avLst/>
          </a:prstGeom>
          <a:noFill/>
        </p:spPr>
        <p:txBody>
          <a:bodyPr wrap="square">
            <a:spAutoFit/>
          </a:bodyPr>
          <a:lstStyle/>
          <a:p>
            <a:pPr marL="285750" indent="-285750">
              <a:buFont typeface="Wingdings" panose="05000000000000000000" pitchFamily="2" charset="2"/>
              <a:buChar char="Ø"/>
            </a:pPr>
            <a:r>
              <a:rPr lang="it-IT" sz="2200" b="1" dirty="0" err="1"/>
              <a:t>Inertial</a:t>
            </a:r>
            <a:r>
              <a:rPr lang="it-IT" sz="2200" b="1" dirty="0"/>
              <a:t> </a:t>
            </a:r>
            <a:r>
              <a:rPr lang="it-IT" sz="2200" b="1" dirty="0" err="1"/>
              <a:t>Measurement</a:t>
            </a:r>
            <a:r>
              <a:rPr lang="it-IT" sz="2200" b="1" dirty="0"/>
              <a:t> Unit</a:t>
            </a:r>
            <a:endParaRPr lang="en-US" sz="2200" b="1" dirty="0"/>
          </a:p>
        </p:txBody>
      </p:sp>
      <p:pic>
        <p:nvPicPr>
          <p:cNvPr id="6" name="Immagine 5">
            <a:extLst>
              <a:ext uri="{FF2B5EF4-FFF2-40B4-BE49-F238E27FC236}">
                <a16:creationId xmlns:a16="http://schemas.microsoft.com/office/drawing/2014/main" id="{2F223A66-77FA-CC5F-37EB-41F5B80268F5}"/>
              </a:ext>
            </a:extLst>
          </p:cNvPr>
          <p:cNvPicPr>
            <a:picLocks noChangeAspect="1"/>
          </p:cNvPicPr>
          <p:nvPr/>
        </p:nvPicPr>
        <p:blipFill>
          <a:blip r:embed="rId3"/>
          <a:stretch>
            <a:fillRect/>
          </a:stretch>
        </p:blipFill>
        <p:spPr>
          <a:xfrm>
            <a:off x="5944622" y="1812470"/>
            <a:ext cx="5387919" cy="3637959"/>
          </a:xfrm>
          <a:prstGeom prst="rect">
            <a:avLst/>
          </a:prstGeom>
        </p:spPr>
      </p:pic>
      <p:sp>
        <p:nvSpPr>
          <p:cNvPr id="7" name="TextBox 13">
            <a:extLst>
              <a:ext uri="{FF2B5EF4-FFF2-40B4-BE49-F238E27FC236}">
                <a16:creationId xmlns:a16="http://schemas.microsoft.com/office/drawing/2014/main" id="{7FF885AB-3204-4811-EB03-CD28AAD7E604}"/>
              </a:ext>
            </a:extLst>
          </p:cNvPr>
          <p:cNvSpPr txBox="1"/>
          <p:nvPr/>
        </p:nvSpPr>
        <p:spPr>
          <a:xfrm>
            <a:off x="527052" y="2615787"/>
            <a:ext cx="4518198" cy="2031325"/>
          </a:xfrm>
          <a:prstGeom prst="rect">
            <a:avLst/>
          </a:prstGeom>
          <a:noFill/>
        </p:spPr>
        <p:txBody>
          <a:bodyPr wrap="square" rtlCol="0">
            <a:spAutoFit/>
          </a:bodyPr>
          <a:lstStyle/>
          <a:p>
            <a:r>
              <a:rPr lang="en-US" b="1" i="0" dirty="0">
                <a:solidFill>
                  <a:srgbClr val="000000"/>
                </a:solidFill>
                <a:effectLst/>
                <a:latin typeface="Century Gothic" panose="020B0502020202020204" pitchFamily="34" charset="0"/>
              </a:rPr>
              <a:t>GY-87 10DOF</a:t>
            </a:r>
          </a:p>
          <a:p>
            <a:pPr marL="285750" indent="-285750">
              <a:buFont typeface="Arial" panose="020B0604020202020204" pitchFamily="34" charset="0"/>
              <a:buChar char="•"/>
            </a:pPr>
            <a:r>
              <a:rPr lang="en-US" dirty="0">
                <a:solidFill>
                  <a:srgbClr val="000000"/>
                </a:solidFill>
                <a:latin typeface="Century Gothic" panose="020B0502020202020204" pitchFamily="34" charset="0"/>
              </a:rPr>
              <a:t>Magnetometer - HMC5883L</a:t>
            </a:r>
          </a:p>
          <a:p>
            <a:pPr marL="285750" indent="-285750">
              <a:buFont typeface="Arial" panose="020B0604020202020204" pitchFamily="34" charset="0"/>
              <a:buChar char="•"/>
            </a:pPr>
            <a:r>
              <a:rPr lang="en-US" dirty="0">
                <a:solidFill>
                  <a:srgbClr val="000000"/>
                </a:solidFill>
                <a:latin typeface="Century Gothic" panose="020B0502020202020204" pitchFamily="34" charset="0"/>
              </a:rPr>
              <a:t>Gyro + Accelerometer - </a:t>
            </a:r>
            <a:r>
              <a:rPr lang="en-US" b="0" i="0" dirty="0">
                <a:solidFill>
                  <a:srgbClr val="000000"/>
                </a:solidFill>
                <a:effectLst/>
                <a:latin typeface="Century Gothic" panose="020B0502020202020204" pitchFamily="34" charset="0"/>
              </a:rPr>
              <a:t>MPU6050</a:t>
            </a:r>
          </a:p>
          <a:p>
            <a:pPr marL="285750" indent="-285750">
              <a:buFont typeface="Arial" panose="020B0604020202020204" pitchFamily="34" charset="0"/>
              <a:buChar char="•"/>
            </a:pPr>
            <a:r>
              <a:rPr lang="en-US" b="0" i="0" dirty="0">
                <a:solidFill>
                  <a:srgbClr val="000000"/>
                </a:solidFill>
                <a:effectLst/>
                <a:latin typeface="Century Gothic" panose="020B0502020202020204" pitchFamily="34" charset="0"/>
              </a:rPr>
              <a:t>Barometric pressure sensor - BMP180</a:t>
            </a:r>
          </a:p>
          <a:p>
            <a:pPr marL="285750" indent="-285750">
              <a:buFont typeface="Arial" panose="020B0604020202020204" pitchFamily="34" charset="0"/>
              <a:buChar char="•"/>
            </a:pPr>
            <a:r>
              <a:rPr lang="en-US" b="0" i="0" dirty="0">
                <a:solidFill>
                  <a:srgbClr val="000000"/>
                </a:solidFill>
                <a:effectLst/>
                <a:latin typeface="Century Gothic" panose="020B0502020202020204" pitchFamily="34" charset="0"/>
              </a:rPr>
              <a:t>Temperature sensor - BMP180</a:t>
            </a:r>
          </a:p>
          <a:p>
            <a:pPr marL="285750" indent="-285750">
              <a:buFont typeface="Arial" panose="020B0604020202020204" pitchFamily="34" charset="0"/>
              <a:buChar char="•"/>
            </a:pPr>
            <a:endParaRPr lang="en-US" b="0" i="0" dirty="0">
              <a:solidFill>
                <a:srgbClr val="000000"/>
              </a:solidFill>
              <a:effectLst/>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3416782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7608B-B583-21D5-3860-DBFD962BDA89}"/>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97AF7B41-FD29-C3B9-C8FC-62C9664FE6B7}"/>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a:t>
            </a:r>
            <a:r>
              <a:rPr lang="it-IT" sz="2200" dirty="0" err="1">
                <a:solidFill>
                  <a:schemeClr val="tx1"/>
                </a:solidFill>
              </a:rPr>
              <a:t>Sensors</a:t>
            </a:r>
            <a:endParaRPr lang="it-IT" sz="2200" dirty="0">
              <a:solidFill>
                <a:schemeClr val="tx1"/>
              </a:solidFill>
            </a:endParaRP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C5559DE0-699A-1123-2256-04627F50C64C}"/>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sp>
        <p:nvSpPr>
          <p:cNvPr id="4" name="CasellaDiTesto 3">
            <a:extLst>
              <a:ext uri="{FF2B5EF4-FFF2-40B4-BE49-F238E27FC236}">
                <a16:creationId xmlns:a16="http://schemas.microsoft.com/office/drawing/2014/main" id="{F87DFED4-6CD6-808D-379D-6E8049DC8C54}"/>
              </a:ext>
            </a:extLst>
          </p:cNvPr>
          <p:cNvSpPr txBox="1"/>
          <p:nvPr/>
        </p:nvSpPr>
        <p:spPr>
          <a:xfrm>
            <a:off x="362140" y="1381583"/>
            <a:ext cx="6097508" cy="430887"/>
          </a:xfrm>
          <a:prstGeom prst="rect">
            <a:avLst/>
          </a:prstGeom>
          <a:noFill/>
        </p:spPr>
        <p:txBody>
          <a:bodyPr wrap="square">
            <a:spAutoFit/>
          </a:bodyPr>
          <a:lstStyle/>
          <a:p>
            <a:pPr marL="285750" indent="-285750">
              <a:buFont typeface="Wingdings" panose="05000000000000000000" pitchFamily="2" charset="2"/>
              <a:buChar char="Ø"/>
            </a:pPr>
            <a:r>
              <a:rPr lang="it-IT" sz="2200" b="1" dirty="0"/>
              <a:t>Multiple </a:t>
            </a:r>
            <a:r>
              <a:rPr lang="it-IT" sz="2200" b="1" dirty="0" err="1"/>
              <a:t>sensors</a:t>
            </a:r>
            <a:r>
              <a:rPr lang="it-IT" sz="2200" b="1" dirty="0"/>
              <a:t> </a:t>
            </a:r>
            <a:r>
              <a:rPr lang="it-IT" sz="2200" b="1" dirty="0" err="1"/>
              <a:t>wirings</a:t>
            </a:r>
            <a:endParaRPr lang="en-US" sz="2200" b="1" dirty="0"/>
          </a:p>
        </p:txBody>
      </p:sp>
      <p:pic>
        <p:nvPicPr>
          <p:cNvPr id="2" name="Immagine 1">
            <a:extLst>
              <a:ext uri="{FF2B5EF4-FFF2-40B4-BE49-F238E27FC236}">
                <a16:creationId xmlns:a16="http://schemas.microsoft.com/office/drawing/2014/main" id="{9FC3442F-6244-D094-4B2D-719D45349FFA}"/>
              </a:ext>
            </a:extLst>
          </p:cNvPr>
          <p:cNvPicPr>
            <a:picLocks noChangeAspect="1"/>
          </p:cNvPicPr>
          <p:nvPr/>
        </p:nvPicPr>
        <p:blipFill>
          <a:blip r:embed="rId3"/>
          <a:stretch>
            <a:fillRect/>
          </a:stretch>
        </p:blipFill>
        <p:spPr>
          <a:xfrm>
            <a:off x="667041" y="1194622"/>
            <a:ext cx="10857917" cy="4468755"/>
          </a:xfrm>
          <a:prstGeom prst="rect">
            <a:avLst/>
          </a:prstGeom>
        </p:spPr>
      </p:pic>
    </p:spTree>
    <p:extLst>
      <p:ext uri="{BB962C8B-B14F-4D97-AF65-F5344CB8AC3E}">
        <p14:creationId xmlns:p14="http://schemas.microsoft.com/office/powerpoint/2010/main" val="3857365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56130-CB2B-ADA1-C5D3-CC668BF28CC7}"/>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E5C3F281-F88A-1A7B-98D5-2F87FB230419}"/>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err="1">
                <a:solidFill>
                  <a:schemeClr val="tx1"/>
                </a:solidFill>
              </a:rPr>
              <a:t>Examples</a:t>
            </a:r>
            <a:r>
              <a:rPr lang="it-IT" sz="2200" dirty="0">
                <a:solidFill>
                  <a:schemeClr val="tx1"/>
                </a:solidFill>
              </a:rPr>
              <a:t> – </a:t>
            </a:r>
            <a:r>
              <a:rPr lang="it-IT" sz="2200" dirty="0" err="1">
                <a:solidFill>
                  <a:schemeClr val="tx1"/>
                </a:solidFill>
              </a:rPr>
              <a:t>Sensors</a:t>
            </a:r>
            <a:endParaRPr lang="it-IT" sz="2200" dirty="0">
              <a:solidFill>
                <a:schemeClr val="tx1"/>
              </a:solidFill>
            </a:endParaRPr>
          </a:p>
          <a:p>
            <a:endParaRPr lang="it-IT" sz="2200" dirty="0">
              <a:solidFill>
                <a:schemeClr val="tx1"/>
              </a:solidFill>
            </a:endParaRPr>
          </a:p>
          <a:p>
            <a:endParaRPr lang="it-IT" sz="2200" dirty="0">
              <a:solidFill>
                <a:schemeClr val="tx1"/>
              </a:solidFill>
            </a:endParaRPr>
          </a:p>
          <a:p>
            <a:r>
              <a:rPr lang="it-IT" sz="2200" dirty="0">
                <a:solidFill>
                  <a:schemeClr val="tx1"/>
                </a:solidFill>
              </a:rPr>
              <a:t> </a:t>
            </a:r>
            <a:endParaRPr lang="it-IT" sz="4800" dirty="0"/>
          </a:p>
        </p:txBody>
      </p:sp>
      <p:sp>
        <p:nvSpPr>
          <p:cNvPr id="3" name="CasellaDiTesto 2">
            <a:extLst>
              <a:ext uri="{FF2B5EF4-FFF2-40B4-BE49-F238E27FC236}">
                <a16:creationId xmlns:a16="http://schemas.microsoft.com/office/drawing/2014/main" id="{E04DCA9F-CA22-0C90-C67B-0FCDA17C934B}"/>
              </a:ext>
            </a:extLst>
          </p:cNvPr>
          <p:cNvSpPr txBox="1"/>
          <p:nvPr/>
        </p:nvSpPr>
        <p:spPr>
          <a:xfrm>
            <a:off x="3410894" y="6381324"/>
            <a:ext cx="6097508" cy="369332"/>
          </a:xfrm>
          <a:prstGeom prst="rect">
            <a:avLst/>
          </a:prstGeom>
          <a:noFill/>
        </p:spPr>
        <p:txBody>
          <a:bodyPr wrap="square">
            <a:spAutoFit/>
          </a:bodyPr>
          <a:lstStyle/>
          <a:p>
            <a:r>
              <a:rPr lang="it-IT" dirty="0"/>
              <a:t>Resource: </a:t>
            </a:r>
            <a:r>
              <a:rPr lang="it-IT" dirty="0">
                <a:hlinkClick r:id="rId2"/>
              </a:rPr>
              <a:t>https://docs.arduino.cc/built-in-examples/</a:t>
            </a:r>
            <a:r>
              <a:rPr lang="it-IT" dirty="0"/>
              <a:t> </a:t>
            </a:r>
          </a:p>
        </p:txBody>
      </p:sp>
      <p:sp>
        <p:nvSpPr>
          <p:cNvPr id="4" name="CasellaDiTesto 3">
            <a:extLst>
              <a:ext uri="{FF2B5EF4-FFF2-40B4-BE49-F238E27FC236}">
                <a16:creationId xmlns:a16="http://schemas.microsoft.com/office/drawing/2014/main" id="{8773A66A-E472-856D-DD7A-CBADA2337CD2}"/>
              </a:ext>
            </a:extLst>
          </p:cNvPr>
          <p:cNvSpPr txBox="1"/>
          <p:nvPr/>
        </p:nvSpPr>
        <p:spPr>
          <a:xfrm>
            <a:off x="362140" y="1381583"/>
            <a:ext cx="6097508" cy="430887"/>
          </a:xfrm>
          <a:prstGeom prst="rect">
            <a:avLst/>
          </a:prstGeom>
          <a:noFill/>
        </p:spPr>
        <p:txBody>
          <a:bodyPr wrap="square">
            <a:spAutoFit/>
          </a:bodyPr>
          <a:lstStyle/>
          <a:p>
            <a:pPr marL="285750" indent="-285750">
              <a:buFont typeface="Wingdings" panose="05000000000000000000" pitchFamily="2" charset="2"/>
              <a:buChar char="Ø"/>
            </a:pPr>
            <a:r>
              <a:rPr lang="it-IT" sz="2200" b="1" dirty="0"/>
              <a:t>Wireless </a:t>
            </a:r>
            <a:r>
              <a:rPr lang="it-IT" sz="2200" b="1" dirty="0" err="1"/>
              <a:t>communication</a:t>
            </a:r>
            <a:endParaRPr lang="en-US" sz="2200" b="1" dirty="0"/>
          </a:p>
        </p:txBody>
      </p:sp>
      <p:pic>
        <p:nvPicPr>
          <p:cNvPr id="6" name="Immagine 5">
            <a:extLst>
              <a:ext uri="{FF2B5EF4-FFF2-40B4-BE49-F238E27FC236}">
                <a16:creationId xmlns:a16="http://schemas.microsoft.com/office/drawing/2014/main" id="{60560BAD-549E-21F4-90BD-2E1584DC696D}"/>
              </a:ext>
            </a:extLst>
          </p:cNvPr>
          <p:cNvPicPr>
            <a:picLocks noChangeAspect="1"/>
          </p:cNvPicPr>
          <p:nvPr/>
        </p:nvPicPr>
        <p:blipFill>
          <a:blip r:embed="rId3"/>
          <a:stretch>
            <a:fillRect/>
          </a:stretch>
        </p:blipFill>
        <p:spPr>
          <a:xfrm>
            <a:off x="1983500" y="1838838"/>
            <a:ext cx="8274075" cy="4243381"/>
          </a:xfrm>
          <a:prstGeom prst="rect">
            <a:avLst/>
          </a:prstGeom>
        </p:spPr>
      </p:pic>
    </p:spTree>
    <p:extLst>
      <p:ext uri="{BB962C8B-B14F-4D97-AF65-F5344CB8AC3E}">
        <p14:creationId xmlns:p14="http://schemas.microsoft.com/office/powerpoint/2010/main" val="495681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1F02-F95F-A2FC-4C12-7E818E199CE2}"/>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F9F008B1-B8C3-D7EE-F03E-EBFC9A23C893}"/>
              </a:ext>
            </a:extLst>
          </p:cNvPr>
          <p:cNvSpPr>
            <a:spLocks noGrp="1"/>
          </p:cNvSpPr>
          <p:nvPr>
            <p:ph type="body" sz="quarter" idx="11"/>
          </p:nvPr>
        </p:nvSpPr>
        <p:spPr/>
        <p:txBody>
          <a:bodyPr/>
          <a:lstStyle/>
          <a:p>
            <a:r>
              <a:rPr lang="it-IT" sz="3600" dirty="0" err="1"/>
              <a:t>Outline</a:t>
            </a:r>
            <a:endParaRPr lang="it-IT" sz="3600" dirty="0"/>
          </a:p>
        </p:txBody>
      </p:sp>
      <p:sp>
        <p:nvSpPr>
          <p:cNvPr id="3" name="CasellaDiTesto 2">
            <a:extLst>
              <a:ext uri="{FF2B5EF4-FFF2-40B4-BE49-F238E27FC236}">
                <a16:creationId xmlns:a16="http://schemas.microsoft.com/office/drawing/2014/main" id="{774AEF47-B039-C924-7838-FE9192B90BA1}"/>
              </a:ext>
            </a:extLst>
          </p:cNvPr>
          <p:cNvSpPr txBox="1"/>
          <p:nvPr/>
        </p:nvSpPr>
        <p:spPr>
          <a:xfrm>
            <a:off x="431799" y="1124747"/>
            <a:ext cx="6097508" cy="4524315"/>
          </a:xfrm>
          <a:prstGeom prst="rect">
            <a:avLst/>
          </a:prstGeom>
          <a:noFill/>
        </p:spPr>
        <p:txBody>
          <a:bodyPr wrap="square">
            <a:spAutoFit/>
          </a:bodyPr>
          <a:lstStyle/>
          <a:p>
            <a:pPr marL="285750" indent="-285750">
              <a:buFont typeface="Arial" panose="020B0604020202020204" pitchFamily="34" charset="0"/>
              <a:buChar char="•"/>
            </a:pPr>
            <a:r>
              <a:rPr lang="it-IT" sz="2400" dirty="0">
                <a:solidFill>
                  <a:schemeClr val="bg1">
                    <a:lumMod val="65000"/>
                  </a:schemeClr>
                </a:solidFill>
              </a:rPr>
              <a:t>Arduino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solidFill>
                  <a:schemeClr val="bg1">
                    <a:lumMod val="65000"/>
                  </a:schemeClr>
                </a:solidFill>
              </a:rPr>
              <a:t>Arduino Programming Language (IDE)</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err="1">
                <a:solidFill>
                  <a:schemeClr val="bg1">
                    <a:lumMod val="65000"/>
                  </a:schemeClr>
                </a:solidFill>
              </a:rPr>
              <a:t>Examples</a:t>
            </a:r>
            <a:endParaRPr lang="it-IT" sz="2400" dirty="0">
              <a:solidFill>
                <a:schemeClr val="bg1">
                  <a:lumMod val="65000"/>
                </a:schemeClr>
              </a:solidFill>
            </a:endParaRPr>
          </a:p>
          <a:p>
            <a:endParaRPr lang="it-IT" sz="2400" b="1" dirty="0"/>
          </a:p>
          <a:p>
            <a:pPr marL="285750" indent="-285750">
              <a:buFont typeface="Arial" panose="020B0604020202020204" pitchFamily="34" charset="0"/>
              <a:buChar char="•"/>
            </a:pPr>
            <a:r>
              <a:rPr lang="it-IT" sz="2400" b="1" dirty="0"/>
              <a:t>Arduino &amp; Matlab</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solidFill>
                  <a:schemeClr val="bg1">
                    <a:lumMod val="65000"/>
                  </a:schemeClr>
                </a:solidFill>
              </a:rPr>
              <a:t>Arduino &amp; </a:t>
            </a:r>
            <a:r>
              <a:rPr lang="it-IT" sz="2400" dirty="0" err="1">
                <a:solidFill>
                  <a:schemeClr val="bg1">
                    <a:lumMod val="65000"/>
                  </a:schemeClr>
                </a:solidFill>
              </a:rPr>
              <a:t>Simulink</a:t>
            </a:r>
            <a:endParaRPr lang="it-IT" sz="2400" dirty="0">
              <a:solidFill>
                <a:schemeClr val="bg1">
                  <a:lumMod val="65000"/>
                </a:schemeClr>
              </a:solidFill>
            </a:endParaRP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Python</a:t>
            </a:r>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101432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9293-CAB1-B6A1-F377-82047996AA4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11E3CC83-0100-D5E0-E3CF-FE337E669A74}"/>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pic>
        <p:nvPicPr>
          <p:cNvPr id="2" name="Immagine 1">
            <a:extLst>
              <a:ext uri="{FF2B5EF4-FFF2-40B4-BE49-F238E27FC236}">
                <a16:creationId xmlns:a16="http://schemas.microsoft.com/office/drawing/2014/main" id="{CD3E8470-EED0-39C5-D629-5E4969686DD9}"/>
              </a:ext>
            </a:extLst>
          </p:cNvPr>
          <p:cNvPicPr>
            <a:picLocks noChangeAspect="1"/>
          </p:cNvPicPr>
          <p:nvPr/>
        </p:nvPicPr>
        <p:blipFill>
          <a:blip r:embed="rId2"/>
          <a:stretch>
            <a:fillRect/>
          </a:stretch>
        </p:blipFill>
        <p:spPr>
          <a:xfrm>
            <a:off x="6035561" y="2479586"/>
            <a:ext cx="5724640" cy="1572904"/>
          </a:xfrm>
          <a:prstGeom prst="rect">
            <a:avLst/>
          </a:prstGeom>
        </p:spPr>
      </p:pic>
      <p:pic>
        <p:nvPicPr>
          <p:cNvPr id="3" name="Content Placeholder 5">
            <a:extLst>
              <a:ext uri="{FF2B5EF4-FFF2-40B4-BE49-F238E27FC236}">
                <a16:creationId xmlns:a16="http://schemas.microsoft.com/office/drawing/2014/main" id="{5A06E9E5-3F35-0998-CBF9-3B6F3A6CD0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31" b="90000" l="10000" r="90000">
                        <a14:foregroundMark x1="57692" y1="25231" x2="57846" y2="12000"/>
                        <a14:foregroundMark x1="57846" y1="12000" x2="69077" y2="18923"/>
                        <a14:foregroundMark x1="69077" y1="18923" x2="58308" y2="26462"/>
                        <a14:foregroundMark x1="58308" y1="26462" x2="56615" y2="26000"/>
                        <a14:foregroundMark x1="48000" y1="49077" x2="27385" y2="57692"/>
                        <a14:foregroundMark x1="27385" y1="57692" x2="20769" y2="45846"/>
                        <a14:foregroundMark x1="20769" y1="45846" x2="22154" y2="33077"/>
                        <a14:foregroundMark x1="22154" y1="33077" x2="35385" y2="29077"/>
                        <a14:foregroundMark x1="35385" y1="29077" x2="48462" y2="34000"/>
                        <a14:foregroundMark x1="48462" y1="34000" x2="53538" y2="47231"/>
                        <a14:foregroundMark x1="53538" y1="47231" x2="41385" y2="51231"/>
                        <a14:foregroundMark x1="41385" y1="51231" x2="40462" y2="50923"/>
                        <a14:foregroundMark x1="35846" y1="53846" x2="23538" y2="45077"/>
                        <a14:foregroundMark x1="23538" y1="45077" x2="22923" y2="31846"/>
                        <a14:foregroundMark x1="22923" y1="31846" x2="38154" y2="31385"/>
                        <a14:foregroundMark x1="38154" y1="31385" x2="48769" y2="40308"/>
                        <a14:foregroundMark x1="48769" y1="40308" x2="41692" y2="51692"/>
                        <a14:foregroundMark x1="41692" y1="51692" x2="28769" y2="52923"/>
                        <a14:foregroundMark x1="36769" y1="54615" x2="25846" y2="45692"/>
                        <a14:foregroundMark x1="25846" y1="45692" x2="23692" y2="32000"/>
                        <a14:foregroundMark x1="23692" y1="32000" x2="34462" y2="39385"/>
                        <a14:foregroundMark x1="34462" y1="39385" x2="37385" y2="40000"/>
                        <a14:foregroundMark x1="37385" y1="54462" x2="33077" y2="42000"/>
                        <a14:foregroundMark x1="33077" y1="42000" x2="48154" y2="40462"/>
                        <a14:foregroundMark x1="48154" y1="40462" x2="44308" y2="54154"/>
                        <a14:foregroundMark x1="44308" y1="54154" x2="37846" y2="50308"/>
                        <a14:foregroundMark x1="50769" y1="43385" x2="37846" y2="50308"/>
                        <a14:foregroundMark x1="37846" y1="50308" x2="25538" y2="45385"/>
                        <a14:foregroundMark x1="25538" y1="45385" x2="35538" y2="36615"/>
                        <a14:foregroundMark x1="35538" y1="36615" x2="46308" y2="44308"/>
                        <a14:foregroundMark x1="46308" y1="44308" x2="47538" y2="46615"/>
                        <a14:foregroundMark x1="41692" y1="46923" x2="28000" y2="49077"/>
                        <a14:foregroundMark x1="28000" y1="49077" x2="26000" y2="35538"/>
                        <a14:foregroundMark x1="26000" y1="35538" x2="38462" y2="39231"/>
                        <a14:foregroundMark x1="38462" y1="39231" x2="38000" y2="48462"/>
                        <a14:foregroundMark x1="36154" y1="49538" x2="31385" y2="42000"/>
                        <a14:foregroundMark x1="32000" y1="48154" x2="28154" y2="41231"/>
                        <a14:foregroundMark x1="30154" y1="45538" x2="29538" y2="39385"/>
                        <a14:foregroundMark x1="32462" y1="44923" x2="29231" y2="44462"/>
                        <a14:foregroundMark x1="26462" y1="44000" x2="25077" y2="40462"/>
                        <a14:foregroundMark x1="28154" y1="39846" x2="28154" y2="39846"/>
                        <a14:foregroundMark x1="28154" y1="39846" x2="28154" y2="39846"/>
                        <a14:foregroundMark x1="28154" y1="40000" x2="28154" y2="40000"/>
                        <a14:foregroundMark x1="28154" y1="40000" x2="28154" y2="40000"/>
                        <a14:foregroundMark x1="30308" y1="39385" x2="25231" y2="42154"/>
                        <a14:foregroundMark x1="25231" y1="38923" x2="26615" y2="45231"/>
                        <a14:foregroundMark x1="26308" y1="44000" x2="23692" y2="36308"/>
                        <a14:foregroundMark x1="68923" y1="9231" x2="69077" y2="14462"/>
                        <a14:foregroundMark x1="77846" y1="16769" x2="76615" y2="16923"/>
                        <a14:foregroundMark x1="74154" y1="16769" x2="74154" y2="16769"/>
                      </a14:backgroundRemoval>
                    </a14:imgEffect>
                  </a14:imgLayer>
                </a14:imgProps>
              </a:ext>
            </a:extLst>
          </a:blip>
          <a:stretch>
            <a:fillRect/>
          </a:stretch>
        </p:blipFill>
        <p:spPr>
          <a:xfrm>
            <a:off x="1362047" y="1554956"/>
            <a:ext cx="3748087" cy="3748087"/>
          </a:xfrm>
          <a:prstGeom prst="rect">
            <a:avLst/>
          </a:prstGeom>
          <a:ln>
            <a:solidFill>
              <a:srgbClr val="FFFFFF"/>
            </a:solidFill>
          </a:ln>
        </p:spPr>
      </p:pic>
    </p:spTree>
    <p:extLst>
      <p:ext uri="{BB962C8B-B14F-4D97-AF65-F5344CB8AC3E}">
        <p14:creationId xmlns:p14="http://schemas.microsoft.com/office/powerpoint/2010/main" val="2929650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46E8-C55B-9138-FFC4-7B0EC552BFE1}"/>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D01CA54F-8113-856F-DF3F-4094A6C686E7}"/>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Matlab</a:t>
            </a:r>
          </a:p>
        </p:txBody>
      </p:sp>
      <p:sp>
        <p:nvSpPr>
          <p:cNvPr id="4" name="CasellaDiTesto 3">
            <a:extLst>
              <a:ext uri="{FF2B5EF4-FFF2-40B4-BE49-F238E27FC236}">
                <a16:creationId xmlns:a16="http://schemas.microsoft.com/office/drawing/2014/main" id="{91A625E9-2C6F-6487-452D-5F4AB7A5D485}"/>
              </a:ext>
            </a:extLst>
          </p:cNvPr>
          <p:cNvSpPr txBox="1"/>
          <p:nvPr/>
        </p:nvSpPr>
        <p:spPr>
          <a:xfrm>
            <a:off x="191344" y="6011994"/>
            <a:ext cx="9793088" cy="369332"/>
          </a:xfrm>
          <a:prstGeom prst="rect">
            <a:avLst/>
          </a:prstGeom>
          <a:noFill/>
        </p:spPr>
        <p:txBody>
          <a:bodyPr wrap="square">
            <a:spAutoFit/>
          </a:bodyPr>
          <a:lstStyle/>
          <a:p>
            <a:r>
              <a:rPr lang="en-GB" b="1" dirty="0"/>
              <a:t>Reference: </a:t>
            </a:r>
            <a:r>
              <a:rPr lang="en-GB" dirty="0"/>
              <a:t>https://www.mathworks.com</a:t>
            </a:r>
          </a:p>
        </p:txBody>
      </p:sp>
      <p:pic>
        <p:nvPicPr>
          <p:cNvPr id="6" name="Picture 2" descr="MathWorks - Creatori di MATLAB e Simulink - MATLAB e Simulink - MATLAB &amp;  Simulink">
            <a:extLst>
              <a:ext uri="{FF2B5EF4-FFF2-40B4-BE49-F238E27FC236}">
                <a16:creationId xmlns:a16="http://schemas.microsoft.com/office/drawing/2014/main" id="{4B2D5A71-558E-90C9-B510-103319DCC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687" y="1016453"/>
            <a:ext cx="47434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F5956DD9-6ECE-871C-36C6-077F49903ADF}"/>
              </a:ext>
            </a:extLst>
          </p:cNvPr>
          <p:cNvPicPr>
            <a:picLocks noChangeAspect="1"/>
          </p:cNvPicPr>
          <p:nvPr/>
        </p:nvPicPr>
        <p:blipFill>
          <a:blip r:embed="rId3"/>
          <a:stretch>
            <a:fillRect/>
          </a:stretch>
        </p:blipFill>
        <p:spPr>
          <a:xfrm>
            <a:off x="7736710" y="3171864"/>
            <a:ext cx="4438650" cy="2495550"/>
          </a:xfrm>
          <a:prstGeom prst="rect">
            <a:avLst/>
          </a:prstGeom>
        </p:spPr>
      </p:pic>
      <p:sp>
        <p:nvSpPr>
          <p:cNvPr id="8" name="CasellaDiTesto 7">
            <a:extLst>
              <a:ext uri="{FF2B5EF4-FFF2-40B4-BE49-F238E27FC236}">
                <a16:creationId xmlns:a16="http://schemas.microsoft.com/office/drawing/2014/main" id="{7474C5E8-0685-2F28-869C-CB70F3FBD1CC}"/>
              </a:ext>
            </a:extLst>
          </p:cNvPr>
          <p:cNvSpPr txBox="1"/>
          <p:nvPr/>
        </p:nvSpPr>
        <p:spPr>
          <a:xfrm>
            <a:off x="390871" y="1981766"/>
            <a:ext cx="6288156" cy="830997"/>
          </a:xfrm>
          <a:prstGeom prst="rect">
            <a:avLst/>
          </a:prstGeom>
          <a:noFill/>
        </p:spPr>
        <p:txBody>
          <a:bodyPr wrap="square">
            <a:spAutoFit/>
          </a:bodyPr>
          <a:lstStyle/>
          <a:p>
            <a:r>
              <a:rPr lang="en-GB" sz="1600" dirty="0" err="1"/>
              <a:t>Matlab</a:t>
            </a:r>
            <a:r>
              <a:rPr lang="en-GB" sz="1600" dirty="0"/>
              <a:t> or Matrix Laboratory is a high-level programming language consisting of an interactive environment mainly used for numeric computation, programming, and visualization. </a:t>
            </a:r>
          </a:p>
        </p:txBody>
      </p:sp>
      <p:sp>
        <p:nvSpPr>
          <p:cNvPr id="9" name="CasellaDiTesto 8">
            <a:extLst>
              <a:ext uri="{FF2B5EF4-FFF2-40B4-BE49-F238E27FC236}">
                <a16:creationId xmlns:a16="http://schemas.microsoft.com/office/drawing/2014/main" id="{CEBA0AB3-4414-9029-FACD-704DBC6503B3}"/>
              </a:ext>
            </a:extLst>
          </p:cNvPr>
          <p:cNvSpPr txBox="1"/>
          <p:nvPr/>
        </p:nvSpPr>
        <p:spPr>
          <a:xfrm>
            <a:off x="180863" y="1502574"/>
            <a:ext cx="9793088" cy="369332"/>
          </a:xfrm>
          <a:prstGeom prst="rect">
            <a:avLst/>
          </a:prstGeom>
          <a:noFill/>
        </p:spPr>
        <p:txBody>
          <a:bodyPr wrap="square">
            <a:spAutoFit/>
          </a:bodyPr>
          <a:lstStyle/>
          <a:p>
            <a:pPr marL="285750" indent="-285750">
              <a:buFont typeface="Arial" panose="020B0604020202020204" pitchFamily="34" charset="0"/>
              <a:buChar char="•"/>
            </a:pPr>
            <a:r>
              <a:rPr lang="en-GB" b="1" dirty="0"/>
              <a:t>What is </a:t>
            </a:r>
            <a:r>
              <a:rPr lang="en-GB" b="1" dirty="0" err="1"/>
              <a:t>Matlab</a:t>
            </a:r>
            <a:r>
              <a:rPr lang="en-GB" b="1" dirty="0"/>
              <a:t> ?</a:t>
            </a:r>
            <a:endParaRPr lang="en-GB" dirty="0"/>
          </a:p>
        </p:txBody>
      </p:sp>
      <p:sp>
        <p:nvSpPr>
          <p:cNvPr id="10" name="CasellaDiTesto 9">
            <a:extLst>
              <a:ext uri="{FF2B5EF4-FFF2-40B4-BE49-F238E27FC236}">
                <a16:creationId xmlns:a16="http://schemas.microsoft.com/office/drawing/2014/main" id="{8C0A4A56-251F-FEB8-8D3B-40ED3FA95DDB}"/>
              </a:ext>
            </a:extLst>
          </p:cNvPr>
          <p:cNvSpPr txBox="1"/>
          <p:nvPr/>
        </p:nvSpPr>
        <p:spPr>
          <a:xfrm>
            <a:off x="205609" y="3076143"/>
            <a:ext cx="9793088" cy="369332"/>
          </a:xfrm>
          <a:prstGeom prst="rect">
            <a:avLst/>
          </a:prstGeom>
          <a:noFill/>
        </p:spPr>
        <p:txBody>
          <a:bodyPr wrap="square">
            <a:spAutoFit/>
          </a:bodyPr>
          <a:lstStyle/>
          <a:p>
            <a:pPr marL="285750" indent="-285750">
              <a:buFont typeface="Arial" panose="020B0604020202020204" pitchFamily="34" charset="0"/>
              <a:buChar char="•"/>
            </a:pPr>
            <a:r>
              <a:rPr lang="en-GB" b="1" dirty="0"/>
              <a:t>What does </a:t>
            </a:r>
            <a:r>
              <a:rPr lang="en-GB" b="1" dirty="0" err="1"/>
              <a:t>Matlab</a:t>
            </a:r>
            <a:r>
              <a:rPr lang="en-GB" b="1" dirty="0"/>
              <a:t> can do ?</a:t>
            </a:r>
            <a:endParaRPr lang="en-GB" dirty="0"/>
          </a:p>
        </p:txBody>
      </p:sp>
      <p:sp>
        <p:nvSpPr>
          <p:cNvPr id="11" name="CasellaDiTesto 10">
            <a:extLst>
              <a:ext uri="{FF2B5EF4-FFF2-40B4-BE49-F238E27FC236}">
                <a16:creationId xmlns:a16="http://schemas.microsoft.com/office/drawing/2014/main" id="{DCE57C5E-0BE3-7454-11E8-85A821E710CE}"/>
              </a:ext>
            </a:extLst>
          </p:cNvPr>
          <p:cNvSpPr txBox="1"/>
          <p:nvPr/>
        </p:nvSpPr>
        <p:spPr>
          <a:xfrm>
            <a:off x="369101" y="3540782"/>
            <a:ext cx="3669686" cy="1846659"/>
          </a:xfrm>
          <a:prstGeom prst="rect">
            <a:avLst/>
          </a:prstGeom>
          <a:noFill/>
        </p:spPr>
        <p:txBody>
          <a:bodyPr wrap="square">
            <a:spAutoFit/>
          </a:bodyPr>
          <a:lstStyle/>
          <a:p>
            <a:pPr>
              <a:buFont typeface="+mj-lt"/>
              <a:buAutoNum type="arabicPeriod"/>
            </a:pPr>
            <a:r>
              <a:rPr lang="en-GB" sz="1600" dirty="0"/>
              <a:t>Dealing with Matrices and Arrays</a:t>
            </a:r>
          </a:p>
          <a:p>
            <a:pPr>
              <a:buFont typeface="+mj-lt"/>
              <a:buAutoNum type="arabicPeriod"/>
            </a:pPr>
            <a:r>
              <a:rPr lang="en-GB" sz="1600" dirty="0"/>
              <a:t>2-D and 3-D Plotting and graphics</a:t>
            </a:r>
          </a:p>
          <a:p>
            <a:pPr>
              <a:buFont typeface="+mj-lt"/>
              <a:buAutoNum type="arabicPeriod"/>
            </a:pPr>
            <a:r>
              <a:rPr lang="en-GB" sz="1600" dirty="0"/>
              <a:t>Linear Algebra</a:t>
            </a:r>
          </a:p>
          <a:p>
            <a:pPr>
              <a:buFont typeface="+mj-lt"/>
              <a:buAutoNum type="arabicPeriod"/>
            </a:pPr>
            <a:r>
              <a:rPr lang="en-GB" sz="1600" dirty="0"/>
              <a:t>Algebraic Equations</a:t>
            </a:r>
          </a:p>
          <a:p>
            <a:pPr>
              <a:buFont typeface="+mj-lt"/>
              <a:buAutoNum type="arabicPeriod"/>
            </a:pPr>
            <a:r>
              <a:rPr lang="en-GB" sz="1600" dirty="0"/>
              <a:t>Non-linear Functions</a:t>
            </a:r>
          </a:p>
          <a:p>
            <a:pPr>
              <a:buFont typeface="+mj-lt"/>
              <a:buAutoNum type="arabicPeriod"/>
            </a:pPr>
            <a:r>
              <a:rPr lang="en-GB" sz="1600" dirty="0"/>
              <a:t>Statistics</a:t>
            </a:r>
          </a:p>
          <a:p>
            <a:pPr>
              <a:buFont typeface="+mj-lt"/>
              <a:buAutoNum type="arabicPeriod"/>
            </a:pPr>
            <a:r>
              <a:rPr lang="en-GB" sz="1600" dirty="0"/>
              <a:t>Data Analysis</a:t>
            </a:r>
          </a:p>
        </p:txBody>
      </p:sp>
      <p:sp>
        <p:nvSpPr>
          <p:cNvPr id="12" name="CasellaDiTesto 11">
            <a:extLst>
              <a:ext uri="{FF2B5EF4-FFF2-40B4-BE49-F238E27FC236}">
                <a16:creationId xmlns:a16="http://schemas.microsoft.com/office/drawing/2014/main" id="{DA439FFD-B7C4-25E3-87AD-7C59C998BFAA}"/>
              </a:ext>
            </a:extLst>
          </p:cNvPr>
          <p:cNvSpPr txBox="1"/>
          <p:nvPr/>
        </p:nvSpPr>
        <p:spPr>
          <a:xfrm>
            <a:off x="4149877" y="3540782"/>
            <a:ext cx="3987495" cy="1846659"/>
          </a:xfrm>
          <a:prstGeom prst="rect">
            <a:avLst/>
          </a:prstGeom>
          <a:noFill/>
        </p:spPr>
        <p:txBody>
          <a:bodyPr wrap="square">
            <a:spAutoFit/>
          </a:bodyPr>
          <a:lstStyle/>
          <a:p>
            <a:pPr marL="342900" indent="-342900">
              <a:buFont typeface="+mj-lt"/>
              <a:buAutoNum type="arabicPeriod" startAt="8"/>
            </a:pPr>
            <a:r>
              <a:rPr lang="en-GB" sz="1600" dirty="0"/>
              <a:t>Calculus and Differential Equations</a:t>
            </a:r>
          </a:p>
          <a:p>
            <a:pPr>
              <a:buFont typeface="+mj-lt"/>
              <a:buAutoNum type="arabicPeriod" startAt="8"/>
            </a:pPr>
            <a:r>
              <a:rPr lang="en-GB" sz="1600" dirty="0"/>
              <a:t>Numerical Calculations</a:t>
            </a:r>
          </a:p>
          <a:p>
            <a:pPr>
              <a:buFont typeface="+mj-lt"/>
              <a:buAutoNum type="arabicPeriod" startAt="8"/>
            </a:pPr>
            <a:r>
              <a:rPr lang="en-GB" sz="1600" dirty="0"/>
              <a:t>Integration</a:t>
            </a:r>
          </a:p>
          <a:p>
            <a:pPr>
              <a:buFont typeface="+mj-lt"/>
              <a:buAutoNum type="arabicPeriod" startAt="8"/>
            </a:pPr>
            <a:r>
              <a:rPr lang="en-GB" sz="1600" dirty="0"/>
              <a:t>Transforms</a:t>
            </a:r>
          </a:p>
          <a:p>
            <a:pPr>
              <a:buFont typeface="+mj-lt"/>
              <a:buAutoNum type="arabicPeriod" startAt="8"/>
            </a:pPr>
            <a:r>
              <a:rPr lang="en-GB" sz="1600" dirty="0"/>
              <a:t>Curve Fitting</a:t>
            </a:r>
          </a:p>
          <a:p>
            <a:pPr>
              <a:buFont typeface="+mj-lt"/>
              <a:buAutoNum type="arabicPeriod" startAt="8"/>
            </a:pPr>
            <a:r>
              <a:rPr lang="en-GB" sz="1600" dirty="0"/>
              <a:t>Various other special functions</a:t>
            </a:r>
          </a:p>
          <a:p>
            <a:pPr>
              <a:buFont typeface="+mj-lt"/>
              <a:buAutoNum type="arabicPeriod" startAt="8"/>
            </a:pPr>
            <a:r>
              <a:rPr lang="en-GB" sz="1600" dirty="0"/>
              <a:t>……</a:t>
            </a:r>
          </a:p>
        </p:txBody>
      </p:sp>
    </p:spTree>
    <p:extLst>
      <p:ext uri="{BB962C8B-B14F-4D97-AF65-F5344CB8AC3E}">
        <p14:creationId xmlns:p14="http://schemas.microsoft.com/office/powerpoint/2010/main" val="654995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F187-05CC-1AAE-D4C5-8630EA28CF09}"/>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3454DDCF-2226-AD37-EFF1-FFF32CA10F47}"/>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Matlab</a:t>
            </a:r>
          </a:p>
        </p:txBody>
      </p:sp>
      <p:pic>
        <p:nvPicPr>
          <p:cNvPr id="2" name="Immagine 1" descr="Immagine che contiene testo&#10;&#10;Descrizione generata automaticamente">
            <a:extLst>
              <a:ext uri="{FF2B5EF4-FFF2-40B4-BE49-F238E27FC236}">
                <a16:creationId xmlns:a16="http://schemas.microsoft.com/office/drawing/2014/main" id="{821F4F07-6C3C-3658-AD7F-540ACE5E59A1}"/>
              </a:ext>
            </a:extLst>
          </p:cNvPr>
          <p:cNvPicPr>
            <a:picLocks noChangeAspect="1"/>
          </p:cNvPicPr>
          <p:nvPr/>
        </p:nvPicPr>
        <p:blipFill>
          <a:blip r:embed="rId2"/>
          <a:stretch>
            <a:fillRect/>
          </a:stretch>
        </p:blipFill>
        <p:spPr>
          <a:xfrm>
            <a:off x="4428215" y="996843"/>
            <a:ext cx="7763785" cy="4245613"/>
          </a:xfrm>
          <a:prstGeom prst="rect">
            <a:avLst/>
          </a:prstGeom>
        </p:spPr>
      </p:pic>
      <p:sp>
        <p:nvSpPr>
          <p:cNvPr id="4" name="CasellaDiTesto 3">
            <a:extLst>
              <a:ext uri="{FF2B5EF4-FFF2-40B4-BE49-F238E27FC236}">
                <a16:creationId xmlns:a16="http://schemas.microsoft.com/office/drawing/2014/main" id="{AF12CDA7-C236-0A0B-B912-DA769639FF41}"/>
              </a:ext>
            </a:extLst>
          </p:cNvPr>
          <p:cNvSpPr txBox="1"/>
          <p:nvPr/>
        </p:nvSpPr>
        <p:spPr>
          <a:xfrm>
            <a:off x="191344" y="6011994"/>
            <a:ext cx="9793088" cy="369332"/>
          </a:xfrm>
          <a:prstGeom prst="rect">
            <a:avLst/>
          </a:prstGeom>
          <a:noFill/>
        </p:spPr>
        <p:txBody>
          <a:bodyPr wrap="square">
            <a:spAutoFit/>
          </a:bodyPr>
          <a:lstStyle/>
          <a:p>
            <a:r>
              <a:rPr lang="en-GB" b="1" dirty="0"/>
              <a:t>Reference: </a:t>
            </a:r>
            <a:r>
              <a:rPr lang="en-GB" dirty="0"/>
              <a:t>https://www.mathworks.com</a:t>
            </a:r>
          </a:p>
        </p:txBody>
      </p:sp>
      <p:sp>
        <p:nvSpPr>
          <p:cNvPr id="6" name="CasellaDiTesto 5">
            <a:extLst>
              <a:ext uri="{FF2B5EF4-FFF2-40B4-BE49-F238E27FC236}">
                <a16:creationId xmlns:a16="http://schemas.microsoft.com/office/drawing/2014/main" id="{1B13451B-6E19-F197-5E5A-500D09F65698}"/>
              </a:ext>
            </a:extLst>
          </p:cNvPr>
          <p:cNvSpPr txBox="1"/>
          <p:nvPr/>
        </p:nvSpPr>
        <p:spPr>
          <a:xfrm>
            <a:off x="390871" y="1981766"/>
            <a:ext cx="6288156" cy="615553"/>
          </a:xfrm>
          <a:prstGeom prst="rect">
            <a:avLst/>
          </a:prstGeom>
          <a:noFill/>
        </p:spPr>
        <p:txBody>
          <a:bodyPr wrap="square">
            <a:spAutoFit/>
          </a:bodyPr>
          <a:lstStyle/>
          <a:p>
            <a:r>
              <a:rPr lang="en-GB" sz="1600" dirty="0"/>
              <a:t>Website: </a:t>
            </a:r>
            <a:r>
              <a:rPr lang="en-GB" sz="1600" dirty="0">
                <a:hlinkClick r:id="rId3"/>
              </a:rPr>
              <a:t>https://www.mathworks.com</a:t>
            </a:r>
            <a:endParaRPr lang="en-GB" sz="1600" dirty="0"/>
          </a:p>
          <a:p>
            <a:endParaRPr lang="en-GB" dirty="0"/>
          </a:p>
        </p:txBody>
      </p:sp>
      <p:sp>
        <p:nvSpPr>
          <p:cNvPr id="7" name="CasellaDiTesto 6">
            <a:extLst>
              <a:ext uri="{FF2B5EF4-FFF2-40B4-BE49-F238E27FC236}">
                <a16:creationId xmlns:a16="http://schemas.microsoft.com/office/drawing/2014/main" id="{A342A0B1-939B-A278-6524-4DDD388260F9}"/>
              </a:ext>
            </a:extLst>
          </p:cNvPr>
          <p:cNvSpPr txBox="1"/>
          <p:nvPr/>
        </p:nvSpPr>
        <p:spPr>
          <a:xfrm>
            <a:off x="180863" y="1502574"/>
            <a:ext cx="2602769" cy="369332"/>
          </a:xfrm>
          <a:prstGeom prst="rect">
            <a:avLst/>
          </a:prstGeom>
          <a:noFill/>
        </p:spPr>
        <p:txBody>
          <a:bodyPr wrap="square">
            <a:spAutoFit/>
          </a:bodyPr>
          <a:lstStyle/>
          <a:p>
            <a:pPr marL="285750" indent="-285750">
              <a:buFont typeface="Arial" panose="020B0604020202020204" pitchFamily="34" charset="0"/>
              <a:buChar char="•"/>
            </a:pPr>
            <a:r>
              <a:rPr lang="en-GB" b="1" dirty="0"/>
              <a:t>Where is </a:t>
            </a:r>
            <a:r>
              <a:rPr lang="en-GB" b="1" dirty="0" err="1"/>
              <a:t>Matlab</a:t>
            </a:r>
            <a:r>
              <a:rPr lang="en-GB" b="1" dirty="0"/>
              <a:t> ?</a:t>
            </a:r>
            <a:endParaRPr lang="en-GB" dirty="0"/>
          </a:p>
        </p:txBody>
      </p:sp>
      <p:sp>
        <p:nvSpPr>
          <p:cNvPr id="8" name="CasellaDiTesto 7">
            <a:extLst>
              <a:ext uri="{FF2B5EF4-FFF2-40B4-BE49-F238E27FC236}">
                <a16:creationId xmlns:a16="http://schemas.microsoft.com/office/drawing/2014/main" id="{F1900857-A0A0-FB86-01CD-A76589B41172}"/>
              </a:ext>
            </a:extLst>
          </p:cNvPr>
          <p:cNvSpPr txBox="1"/>
          <p:nvPr/>
        </p:nvSpPr>
        <p:spPr>
          <a:xfrm>
            <a:off x="180862" y="4393288"/>
            <a:ext cx="4402970" cy="369332"/>
          </a:xfrm>
          <a:prstGeom prst="rect">
            <a:avLst/>
          </a:prstGeom>
          <a:noFill/>
        </p:spPr>
        <p:txBody>
          <a:bodyPr wrap="square">
            <a:spAutoFit/>
          </a:bodyPr>
          <a:lstStyle/>
          <a:p>
            <a:pPr marL="285750" indent="-285750">
              <a:buFont typeface="Arial" panose="020B0604020202020204" pitchFamily="34" charset="0"/>
              <a:buChar char="•"/>
            </a:pPr>
            <a:r>
              <a:rPr lang="en-GB" b="1" dirty="0"/>
              <a:t>Is </a:t>
            </a:r>
            <a:r>
              <a:rPr lang="en-GB" b="1" dirty="0" err="1"/>
              <a:t>Matlab</a:t>
            </a:r>
            <a:r>
              <a:rPr lang="en-GB" b="1" dirty="0"/>
              <a:t>  available for students ?</a:t>
            </a:r>
            <a:endParaRPr lang="en-GB" dirty="0"/>
          </a:p>
        </p:txBody>
      </p:sp>
      <p:sp>
        <p:nvSpPr>
          <p:cNvPr id="9" name="CasellaDiTesto 8">
            <a:extLst>
              <a:ext uri="{FF2B5EF4-FFF2-40B4-BE49-F238E27FC236}">
                <a16:creationId xmlns:a16="http://schemas.microsoft.com/office/drawing/2014/main" id="{78FA2035-E9B5-A726-2353-9F0944AECF61}"/>
              </a:ext>
            </a:extLst>
          </p:cNvPr>
          <p:cNvSpPr txBox="1"/>
          <p:nvPr/>
        </p:nvSpPr>
        <p:spPr>
          <a:xfrm>
            <a:off x="1199456" y="4835187"/>
            <a:ext cx="6288156" cy="754053"/>
          </a:xfrm>
          <a:prstGeom prst="rect">
            <a:avLst/>
          </a:prstGeom>
          <a:noFill/>
        </p:spPr>
        <p:txBody>
          <a:bodyPr wrap="square">
            <a:spAutoFit/>
          </a:bodyPr>
          <a:lstStyle/>
          <a:p>
            <a:r>
              <a:rPr lang="en-GB" sz="2500" b="1" dirty="0">
                <a:solidFill>
                  <a:srgbClr val="C00000"/>
                </a:solidFill>
              </a:rPr>
              <a:t>ABSOLUTELY YES !!</a:t>
            </a:r>
          </a:p>
          <a:p>
            <a:endParaRPr lang="en-GB" dirty="0"/>
          </a:p>
        </p:txBody>
      </p:sp>
      <p:sp>
        <p:nvSpPr>
          <p:cNvPr id="10" name="CasellaDiTesto 9">
            <a:extLst>
              <a:ext uri="{FF2B5EF4-FFF2-40B4-BE49-F238E27FC236}">
                <a16:creationId xmlns:a16="http://schemas.microsoft.com/office/drawing/2014/main" id="{B4DC8A76-19CB-0FE8-0E36-BAFC05052A26}"/>
              </a:ext>
            </a:extLst>
          </p:cNvPr>
          <p:cNvSpPr txBox="1"/>
          <p:nvPr/>
        </p:nvSpPr>
        <p:spPr>
          <a:xfrm>
            <a:off x="148273" y="2628097"/>
            <a:ext cx="3322850" cy="369332"/>
          </a:xfrm>
          <a:prstGeom prst="rect">
            <a:avLst/>
          </a:prstGeom>
          <a:noFill/>
        </p:spPr>
        <p:txBody>
          <a:bodyPr wrap="square">
            <a:spAutoFit/>
          </a:bodyPr>
          <a:lstStyle/>
          <a:p>
            <a:pPr marL="285750" indent="-285750">
              <a:buFont typeface="Arial" panose="020B0604020202020204" pitchFamily="34" charset="0"/>
              <a:buChar char="•"/>
            </a:pPr>
            <a:r>
              <a:rPr lang="en-GB" b="1" dirty="0"/>
              <a:t>Why </a:t>
            </a:r>
            <a:r>
              <a:rPr lang="en-GB" b="1" dirty="0" err="1"/>
              <a:t>Matlab</a:t>
            </a:r>
            <a:r>
              <a:rPr lang="en-GB" b="1" dirty="0"/>
              <a:t> is important ?</a:t>
            </a:r>
            <a:endParaRPr lang="en-GB" dirty="0"/>
          </a:p>
        </p:txBody>
      </p:sp>
      <p:sp>
        <p:nvSpPr>
          <p:cNvPr id="11" name="CasellaDiTesto 10">
            <a:extLst>
              <a:ext uri="{FF2B5EF4-FFF2-40B4-BE49-F238E27FC236}">
                <a16:creationId xmlns:a16="http://schemas.microsoft.com/office/drawing/2014/main" id="{635D73F3-7D61-9482-A1CD-BF543B313C60}"/>
              </a:ext>
            </a:extLst>
          </p:cNvPr>
          <p:cNvSpPr txBox="1"/>
          <p:nvPr/>
        </p:nvSpPr>
        <p:spPr>
          <a:xfrm>
            <a:off x="429732" y="3018862"/>
            <a:ext cx="4658156" cy="1077218"/>
          </a:xfrm>
          <a:prstGeom prst="rect">
            <a:avLst/>
          </a:prstGeom>
          <a:noFill/>
        </p:spPr>
        <p:txBody>
          <a:bodyPr wrap="square">
            <a:spAutoFit/>
          </a:bodyPr>
          <a:lstStyle/>
          <a:p>
            <a:pPr>
              <a:buFont typeface="+mj-lt"/>
              <a:buAutoNum type="arabicPeriod"/>
            </a:pPr>
            <a:r>
              <a:rPr lang="it-IT" sz="1600" dirty="0"/>
              <a:t> H</a:t>
            </a:r>
            <a:r>
              <a:rPr lang="en-GB" sz="1600" dirty="0" err="1"/>
              <a:t>igh</a:t>
            </a:r>
            <a:r>
              <a:rPr lang="en-GB" sz="1600" dirty="0"/>
              <a:t> powerful tool</a:t>
            </a:r>
          </a:p>
          <a:p>
            <a:pPr>
              <a:buFont typeface="+mj-lt"/>
              <a:buAutoNum type="arabicPeriod"/>
            </a:pPr>
            <a:r>
              <a:rPr lang="en-GB" sz="1600" dirty="0"/>
              <a:t> Improve your programming skills </a:t>
            </a:r>
          </a:p>
          <a:p>
            <a:pPr>
              <a:buFont typeface="+mj-lt"/>
              <a:buAutoNum type="arabicPeriod"/>
            </a:pPr>
            <a:r>
              <a:rPr lang="en-GB" sz="1600" dirty="0"/>
              <a:t> </a:t>
            </a:r>
            <a:r>
              <a:rPr lang="en-GB" sz="1600" dirty="0" err="1"/>
              <a:t>Matlab</a:t>
            </a:r>
            <a:r>
              <a:rPr lang="en-GB" sz="1600" dirty="0"/>
              <a:t> skills appreciated by companies</a:t>
            </a:r>
          </a:p>
          <a:p>
            <a:pPr>
              <a:buFont typeface="+mj-lt"/>
              <a:buAutoNum type="arabicPeriod"/>
            </a:pPr>
            <a:r>
              <a:rPr lang="en-GB" sz="1600" dirty="0"/>
              <a:t> </a:t>
            </a:r>
            <a:r>
              <a:rPr lang="en-GB" sz="1600" dirty="0" err="1"/>
              <a:t>Matlab</a:t>
            </a:r>
            <a:r>
              <a:rPr lang="en-GB" sz="1600" dirty="0"/>
              <a:t> connects theory knowledge to practice</a:t>
            </a:r>
          </a:p>
        </p:txBody>
      </p:sp>
    </p:spTree>
    <p:extLst>
      <p:ext uri="{BB962C8B-B14F-4D97-AF65-F5344CB8AC3E}">
        <p14:creationId xmlns:p14="http://schemas.microsoft.com/office/powerpoint/2010/main" val="81909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3E3D3-CB1E-B898-7670-80014DFEEB7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94A377E9-DB43-E213-1E64-F945FD2110C6}"/>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Matlab</a:t>
            </a:r>
          </a:p>
        </p:txBody>
      </p:sp>
      <p:pic>
        <p:nvPicPr>
          <p:cNvPr id="2" name="Immagine 1" descr="Immagine che contiene testo&#10;&#10;Descrizione generata automaticamente">
            <a:extLst>
              <a:ext uri="{FF2B5EF4-FFF2-40B4-BE49-F238E27FC236}">
                <a16:creationId xmlns:a16="http://schemas.microsoft.com/office/drawing/2014/main" id="{F7153C2B-92CE-E8A2-E9AC-55E2EF304A49}"/>
              </a:ext>
            </a:extLst>
          </p:cNvPr>
          <p:cNvPicPr>
            <a:picLocks noChangeAspect="1"/>
          </p:cNvPicPr>
          <p:nvPr/>
        </p:nvPicPr>
        <p:blipFill>
          <a:blip r:embed="rId2"/>
          <a:stretch>
            <a:fillRect/>
          </a:stretch>
        </p:blipFill>
        <p:spPr>
          <a:xfrm>
            <a:off x="5231904" y="1388729"/>
            <a:ext cx="6705600" cy="3981450"/>
          </a:xfrm>
          <a:prstGeom prst="rect">
            <a:avLst/>
          </a:prstGeom>
        </p:spPr>
      </p:pic>
      <p:sp>
        <p:nvSpPr>
          <p:cNvPr id="3" name="CasellaDiTesto 2">
            <a:extLst>
              <a:ext uri="{FF2B5EF4-FFF2-40B4-BE49-F238E27FC236}">
                <a16:creationId xmlns:a16="http://schemas.microsoft.com/office/drawing/2014/main" id="{1EFDB690-C7BB-5C5E-FBCC-5348AF7ECD38}"/>
              </a:ext>
            </a:extLst>
          </p:cNvPr>
          <p:cNvSpPr txBox="1"/>
          <p:nvPr/>
        </p:nvSpPr>
        <p:spPr>
          <a:xfrm>
            <a:off x="191344" y="6011994"/>
            <a:ext cx="4752528" cy="369332"/>
          </a:xfrm>
          <a:prstGeom prst="rect">
            <a:avLst/>
          </a:prstGeom>
          <a:noFill/>
        </p:spPr>
        <p:txBody>
          <a:bodyPr wrap="square">
            <a:spAutoFit/>
          </a:bodyPr>
          <a:lstStyle/>
          <a:p>
            <a:r>
              <a:rPr lang="en-GB" b="1" dirty="0"/>
              <a:t>Reference: </a:t>
            </a:r>
            <a:r>
              <a:rPr lang="en-GB" dirty="0"/>
              <a:t>https://www.mathworks.com</a:t>
            </a:r>
          </a:p>
        </p:txBody>
      </p:sp>
      <p:sp>
        <p:nvSpPr>
          <p:cNvPr id="4" name="CasellaDiTesto 3">
            <a:extLst>
              <a:ext uri="{FF2B5EF4-FFF2-40B4-BE49-F238E27FC236}">
                <a16:creationId xmlns:a16="http://schemas.microsoft.com/office/drawing/2014/main" id="{2113B584-66D9-4EE8-B14C-69D04A093DB7}"/>
              </a:ext>
            </a:extLst>
          </p:cNvPr>
          <p:cNvSpPr txBox="1"/>
          <p:nvPr/>
        </p:nvSpPr>
        <p:spPr>
          <a:xfrm>
            <a:off x="390871" y="1981766"/>
            <a:ext cx="6288156" cy="646331"/>
          </a:xfrm>
          <a:prstGeom prst="rect">
            <a:avLst/>
          </a:prstGeom>
          <a:noFill/>
        </p:spPr>
        <p:txBody>
          <a:bodyPr wrap="square">
            <a:spAutoFit/>
          </a:bodyPr>
          <a:lstStyle/>
          <a:p>
            <a:r>
              <a:rPr lang="en-GB" dirty="0"/>
              <a:t>Website: </a:t>
            </a:r>
            <a:r>
              <a:rPr lang="en-GB" dirty="0">
                <a:hlinkClick r:id="rId3"/>
              </a:rPr>
              <a:t>https://www.mathworks.com</a:t>
            </a:r>
            <a:endParaRPr lang="en-GB" dirty="0"/>
          </a:p>
          <a:p>
            <a:endParaRPr lang="en-GB" dirty="0"/>
          </a:p>
        </p:txBody>
      </p:sp>
      <p:sp>
        <p:nvSpPr>
          <p:cNvPr id="6" name="CasellaDiTesto 5">
            <a:extLst>
              <a:ext uri="{FF2B5EF4-FFF2-40B4-BE49-F238E27FC236}">
                <a16:creationId xmlns:a16="http://schemas.microsoft.com/office/drawing/2014/main" id="{334A446E-ECDD-73D5-A57F-352468AC340B}"/>
              </a:ext>
            </a:extLst>
          </p:cNvPr>
          <p:cNvSpPr txBox="1"/>
          <p:nvPr/>
        </p:nvSpPr>
        <p:spPr>
          <a:xfrm>
            <a:off x="180863" y="1502574"/>
            <a:ext cx="2890801" cy="369332"/>
          </a:xfrm>
          <a:prstGeom prst="rect">
            <a:avLst/>
          </a:prstGeom>
          <a:noFill/>
        </p:spPr>
        <p:txBody>
          <a:bodyPr wrap="square">
            <a:spAutoFit/>
          </a:bodyPr>
          <a:lstStyle/>
          <a:p>
            <a:pPr marL="285750" indent="-285750">
              <a:buFont typeface="Arial" panose="020B0604020202020204" pitchFamily="34" charset="0"/>
              <a:buChar char="•"/>
            </a:pPr>
            <a:r>
              <a:rPr lang="en-GB" b="1" dirty="0"/>
              <a:t>How can I get </a:t>
            </a:r>
            <a:r>
              <a:rPr lang="en-GB" b="1" dirty="0" err="1"/>
              <a:t>Matlab</a:t>
            </a:r>
            <a:r>
              <a:rPr lang="en-GB" b="1" dirty="0"/>
              <a:t> ?</a:t>
            </a:r>
            <a:endParaRPr lang="en-GB" dirty="0"/>
          </a:p>
        </p:txBody>
      </p:sp>
      <p:sp>
        <p:nvSpPr>
          <p:cNvPr id="7" name="CasellaDiTesto 6">
            <a:extLst>
              <a:ext uri="{FF2B5EF4-FFF2-40B4-BE49-F238E27FC236}">
                <a16:creationId xmlns:a16="http://schemas.microsoft.com/office/drawing/2014/main" id="{3A1EBF9F-DFF0-86A9-0254-1579C709C7BD}"/>
              </a:ext>
            </a:extLst>
          </p:cNvPr>
          <p:cNvSpPr txBox="1"/>
          <p:nvPr/>
        </p:nvSpPr>
        <p:spPr>
          <a:xfrm>
            <a:off x="390871" y="2594624"/>
            <a:ext cx="4841033" cy="1569660"/>
          </a:xfrm>
          <a:prstGeom prst="rect">
            <a:avLst/>
          </a:prstGeom>
          <a:noFill/>
        </p:spPr>
        <p:txBody>
          <a:bodyPr wrap="square">
            <a:spAutoFit/>
          </a:bodyPr>
          <a:lstStyle/>
          <a:p>
            <a:pPr>
              <a:buFont typeface="+mj-lt"/>
              <a:buAutoNum type="arabicPeriod"/>
            </a:pPr>
            <a:r>
              <a:rPr lang="it-IT" sz="1600" dirty="0"/>
              <a:t> Create </a:t>
            </a:r>
            <a:r>
              <a:rPr lang="it-IT" sz="1600" dirty="0" err="1"/>
              <a:t>your</a:t>
            </a:r>
            <a:r>
              <a:rPr lang="it-IT" sz="1600" dirty="0"/>
              <a:t> </a:t>
            </a:r>
            <a:r>
              <a:rPr lang="it-IT" sz="1600" dirty="0" err="1"/>
              <a:t>Mathworks</a:t>
            </a:r>
            <a:r>
              <a:rPr lang="it-IT" sz="1600" dirty="0"/>
              <a:t> account </a:t>
            </a:r>
            <a:r>
              <a:rPr lang="it-IT" sz="1600" b="1" dirty="0" err="1"/>
              <a:t>using</a:t>
            </a:r>
            <a:r>
              <a:rPr lang="it-IT" sz="1600" b="1" dirty="0"/>
              <a:t> </a:t>
            </a:r>
            <a:r>
              <a:rPr lang="it-IT" sz="1600" b="1" dirty="0" err="1"/>
              <a:t>your</a:t>
            </a:r>
            <a:r>
              <a:rPr lang="it-IT" sz="1600" b="1" dirty="0"/>
              <a:t> 	@studio.unibo.it </a:t>
            </a:r>
            <a:r>
              <a:rPr lang="it-IT" sz="1600" b="1" dirty="0" err="1"/>
              <a:t>credentials</a:t>
            </a:r>
            <a:endParaRPr lang="en-GB" sz="1600" b="1" dirty="0"/>
          </a:p>
          <a:p>
            <a:pPr>
              <a:buFont typeface="+mj-lt"/>
              <a:buAutoNum type="arabicPeriod"/>
            </a:pPr>
            <a:r>
              <a:rPr lang="en-GB" sz="1600" dirty="0"/>
              <a:t> Download the </a:t>
            </a:r>
            <a:r>
              <a:rPr lang="en-GB" sz="1600" b="1" dirty="0"/>
              <a:t>last .b</a:t>
            </a:r>
            <a:r>
              <a:rPr lang="en-GB" sz="1600" dirty="0"/>
              <a:t> </a:t>
            </a:r>
            <a:r>
              <a:rPr lang="en-GB" sz="1600" dirty="0" err="1"/>
              <a:t>Matlab</a:t>
            </a:r>
            <a:r>
              <a:rPr lang="en-GB" sz="1600" dirty="0"/>
              <a:t> Release (i.e. 2020b) </a:t>
            </a:r>
          </a:p>
          <a:p>
            <a:pPr>
              <a:buFont typeface="+mj-lt"/>
              <a:buAutoNum type="arabicPeriod"/>
            </a:pPr>
            <a:r>
              <a:rPr lang="en-GB" sz="1600" dirty="0"/>
              <a:t> Select the add-ons (i.e. </a:t>
            </a:r>
            <a:r>
              <a:rPr lang="en-GB" sz="1600" b="1" dirty="0"/>
              <a:t>Simulink</a:t>
            </a:r>
            <a:r>
              <a:rPr lang="en-GB" sz="1600" dirty="0"/>
              <a:t>, Mathematical, Statistical, …)</a:t>
            </a:r>
          </a:p>
          <a:p>
            <a:pPr>
              <a:buFont typeface="+mj-lt"/>
              <a:buAutoNum type="arabicPeriod"/>
            </a:pPr>
            <a:r>
              <a:rPr lang="en-GB" sz="1600" dirty="0"/>
              <a:t> Wait, activate your products and enjoy !</a:t>
            </a:r>
          </a:p>
        </p:txBody>
      </p:sp>
      <p:sp>
        <p:nvSpPr>
          <p:cNvPr id="8" name="CasellaDiTesto 7">
            <a:extLst>
              <a:ext uri="{FF2B5EF4-FFF2-40B4-BE49-F238E27FC236}">
                <a16:creationId xmlns:a16="http://schemas.microsoft.com/office/drawing/2014/main" id="{5176E627-F5E1-6BC7-9FBC-1607F7AB0C31}"/>
              </a:ext>
            </a:extLst>
          </p:cNvPr>
          <p:cNvSpPr txBox="1"/>
          <p:nvPr/>
        </p:nvSpPr>
        <p:spPr>
          <a:xfrm>
            <a:off x="191344" y="4354237"/>
            <a:ext cx="2890801" cy="369332"/>
          </a:xfrm>
          <a:prstGeom prst="rect">
            <a:avLst/>
          </a:prstGeom>
          <a:noFill/>
        </p:spPr>
        <p:txBody>
          <a:bodyPr wrap="square">
            <a:spAutoFit/>
          </a:bodyPr>
          <a:lstStyle/>
          <a:p>
            <a:pPr marL="285750" indent="-285750">
              <a:buFont typeface="Arial" panose="020B0604020202020204" pitchFamily="34" charset="0"/>
              <a:buChar char="•"/>
            </a:pPr>
            <a:r>
              <a:rPr lang="en-GB" b="1" dirty="0"/>
              <a:t>How can I learn </a:t>
            </a:r>
            <a:r>
              <a:rPr lang="en-GB" b="1" dirty="0" err="1"/>
              <a:t>Matlab</a:t>
            </a:r>
            <a:r>
              <a:rPr lang="en-GB" b="1" dirty="0"/>
              <a:t> ?</a:t>
            </a:r>
            <a:endParaRPr lang="en-GB" dirty="0"/>
          </a:p>
        </p:txBody>
      </p:sp>
      <p:pic>
        <p:nvPicPr>
          <p:cNvPr id="9" name="Immagine 8">
            <a:extLst>
              <a:ext uri="{FF2B5EF4-FFF2-40B4-BE49-F238E27FC236}">
                <a16:creationId xmlns:a16="http://schemas.microsoft.com/office/drawing/2014/main" id="{00BE8821-2D6E-DD49-D24D-E6626401E3B3}"/>
              </a:ext>
            </a:extLst>
          </p:cNvPr>
          <p:cNvPicPr>
            <a:picLocks noChangeAspect="1"/>
          </p:cNvPicPr>
          <p:nvPr/>
        </p:nvPicPr>
        <p:blipFill>
          <a:blip r:embed="rId4"/>
          <a:stretch>
            <a:fillRect/>
          </a:stretch>
        </p:blipFill>
        <p:spPr>
          <a:xfrm>
            <a:off x="3422201" y="4159322"/>
            <a:ext cx="1438476" cy="1857634"/>
          </a:xfrm>
          <a:prstGeom prst="rect">
            <a:avLst/>
          </a:prstGeom>
        </p:spPr>
      </p:pic>
    </p:spTree>
    <p:extLst>
      <p:ext uri="{BB962C8B-B14F-4D97-AF65-F5344CB8AC3E}">
        <p14:creationId xmlns:p14="http://schemas.microsoft.com/office/powerpoint/2010/main" val="408320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B6CC-EB9A-49C5-AC1B-6C9DE7B75E12}"/>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54274DE7-016C-496A-04FE-4F73C981CD77}"/>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Matlab</a:t>
            </a:r>
          </a:p>
        </p:txBody>
      </p:sp>
      <p:sp>
        <p:nvSpPr>
          <p:cNvPr id="3" name="CasellaDiTesto 2">
            <a:extLst>
              <a:ext uri="{FF2B5EF4-FFF2-40B4-BE49-F238E27FC236}">
                <a16:creationId xmlns:a16="http://schemas.microsoft.com/office/drawing/2014/main" id="{5156DF77-C000-D1B3-6883-28AB009B18CE}"/>
              </a:ext>
            </a:extLst>
          </p:cNvPr>
          <p:cNvSpPr txBox="1"/>
          <p:nvPr/>
        </p:nvSpPr>
        <p:spPr>
          <a:xfrm>
            <a:off x="196914" y="1394296"/>
            <a:ext cx="6097508" cy="923330"/>
          </a:xfrm>
          <a:prstGeom prst="rect">
            <a:avLst/>
          </a:prstGeom>
          <a:noFill/>
        </p:spPr>
        <p:txBody>
          <a:bodyPr wrap="square">
            <a:spAutoFit/>
          </a:bodyPr>
          <a:lstStyle/>
          <a:p>
            <a:pPr marL="342900" indent="-342900">
              <a:buFont typeface="Wingdings" panose="05000000000000000000" pitchFamily="2" charset="2"/>
              <a:buChar char="Ø"/>
            </a:pPr>
            <a:r>
              <a:rPr lang="en-GB" b="1" dirty="0"/>
              <a:t>With </a:t>
            </a:r>
            <a:r>
              <a:rPr lang="en-GB" b="1" dirty="0">
                <a:solidFill>
                  <a:srgbClr val="C00000"/>
                </a:solidFill>
              </a:rPr>
              <a:t>MATLAB® Support Package for Arduino® Hardware</a:t>
            </a:r>
            <a:r>
              <a:rPr lang="en-GB" b="1" dirty="0"/>
              <a:t>, you can use MATLAB to interactively communicate with an Arduino board. </a:t>
            </a:r>
          </a:p>
        </p:txBody>
      </p:sp>
      <p:pic>
        <p:nvPicPr>
          <p:cNvPr id="4" name="Immagine 3" descr="Immagine che contiene tavolo&#10;&#10;Descrizione generata automaticamente">
            <a:extLst>
              <a:ext uri="{FF2B5EF4-FFF2-40B4-BE49-F238E27FC236}">
                <a16:creationId xmlns:a16="http://schemas.microsoft.com/office/drawing/2014/main" id="{94166E4C-4A33-B4B8-6AC0-FFBC857AA5A2}"/>
              </a:ext>
            </a:extLst>
          </p:cNvPr>
          <p:cNvPicPr>
            <a:picLocks noChangeAspect="1"/>
          </p:cNvPicPr>
          <p:nvPr/>
        </p:nvPicPr>
        <p:blipFill>
          <a:blip r:embed="rId2"/>
          <a:stretch>
            <a:fillRect/>
          </a:stretch>
        </p:blipFill>
        <p:spPr>
          <a:xfrm>
            <a:off x="6552272" y="476674"/>
            <a:ext cx="5543635" cy="5085184"/>
          </a:xfrm>
          <a:prstGeom prst="rect">
            <a:avLst/>
          </a:prstGeom>
        </p:spPr>
      </p:pic>
      <p:sp>
        <p:nvSpPr>
          <p:cNvPr id="6" name="CasellaDiTesto 5">
            <a:extLst>
              <a:ext uri="{FF2B5EF4-FFF2-40B4-BE49-F238E27FC236}">
                <a16:creationId xmlns:a16="http://schemas.microsoft.com/office/drawing/2014/main" id="{4D57A4A0-F5ED-2096-AFA0-7F85591CEC1C}"/>
              </a:ext>
            </a:extLst>
          </p:cNvPr>
          <p:cNvSpPr txBox="1"/>
          <p:nvPr/>
        </p:nvSpPr>
        <p:spPr>
          <a:xfrm>
            <a:off x="594420" y="3081096"/>
            <a:ext cx="5302496" cy="1015663"/>
          </a:xfrm>
          <a:prstGeom prst="rect">
            <a:avLst/>
          </a:prstGeom>
          <a:noFill/>
        </p:spPr>
        <p:txBody>
          <a:bodyPr wrap="square">
            <a:spAutoFit/>
          </a:bodyPr>
          <a:lstStyle/>
          <a:p>
            <a:r>
              <a:rPr lang="it-IT" sz="2000" b="1" dirty="0">
                <a:solidFill>
                  <a:srgbClr val="C00000"/>
                </a:solidFill>
              </a:rPr>
              <a:t>I</a:t>
            </a:r>
            <a:r>
              <a:rPr lang="en-GB" sz="2000" b="1" dirty="0">
                <a:solidFill>
                  <a:srgbClr val="C00000"/>
                </a:solidFill>
              </a:rPr>
              <a:t>F YOU WANT TO USE ARDUINO WITH MATLAB, YOU NEED TO DOWNLOAD AND INSTALL THE SUPPORT PACKAGE ! </a:t>
            </a:r>
          </a:p>
        </p:txBody>
      </p:sp>
      <p:sp>
        <p:nvSpPr>
          <p:cNvPr id="7" name="Freccia in giù 6">
            <a:extLst>
              <a:ext uri="{FF2B5EF4-FFF2-40B4-BE49-F238E27FC236}">
                <a16:creationId xmlns:a16="http://schemas.microsoft.com/office/drawing/2014/main" id="{8C143A1A-53BC-A64F-64C1-A5E30789548C}"/>
              </a:ext>
            </a:extLst>
          </p:cNvPr>
          <p:cNvSpPr/>
          <p:nvPr/>
        </p:nvSpPr>
        <p:spPr>
          <a:xfrm>
            <a:off x="2772561" y="2235477"/>
            <a:ext cx="576064" cy="72008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a:extLst>
              <a:ext uri="{FF2B5EF4-FFF2-40B4-BE49-F238E27FC236}">
                <a16:creationId xmlns:a16="http://schemas.microsoft.com/office/drawing/2014/main" id="{3FE26447-A0C4-C1D7-BD6F-EF98B2152958}"/>
              </a:ext>
            </a:extLst>
          </p:cNvPr>
          <p:cNvSpPr txBox="1"/>
          <p:nvPr/>
        </p:nvSpPr>
        <p:spPr>
          <a:xfrm>
            <a:off x="966456" y="6196658"/>
            <a:ext cx="10486177" cy="369332"/>
          </a:xfrm>
          <a:prstGeom prst="rect">
            <a:avLst/>
          </a:prstGeom>
          <a:noFill/>
        </p:spPr>
        <p:txBody>
          <a:bodyPr wrap="square">
            <a:spAutoFit/>
          </a:bodyPr>
          <a:lstStyle/>
          <a:p>
            <a:r>
              <a:rPr lang="en-GB" b="1" dirty="0"/>
              <a:t>References:</a:t>
            </a:r>
            <a:r>
              <a:rPr lang="en-GB" dirty="0"/>
              <a:t> </a:t>
            </a:r>
            <a:r>
              <a:rPr lang="en-GB" dirty="0">
                <a:hlinkClick r:id="rId3"/>
              </a:rPr>
              <a:t>https://www.mathworks.com/hardware-support/arduino-matlab.html</a:t>
            </a:r>
            <a:r>
              <a:rPr lang="en-GB" dirty="0"/>
              <a:t> </a:t>
            </a:r>
          </a:p>
        </p:txBody>
      </p:sp>
      <p:sp>
        <p:nvSpPr>
          <p:cNvPr id="8" name="CasellaDiTesto 7">
            <a:extLst>
              <a:ext uri="{FF2B5EF4-FFF2-40B4-BE49-F238E27FC236}">
                <a16:creationId xmlns:a16="http://schemas.microsoft.com/office/drawing/2014/main" id="{64D412CE-0D1E-03B5-1C25-A18080226608}"/>
              </a:ext>
            </a:extLst>
          </p:cNvPr>
          <p:cNvSpPr txBox="1"/>
          <p:nvPr/>
        </p:nvSpPr>
        <p:spPr>
          <a:xfrm>
            <a:off x="299871" y="4373757"/>
            <a:ext cx="6097508" cy="646331"/>
          </a:xfrm>
          <a:prstGeom prst="rect">
            <a:avLst/>
          </a:prstGeom>
          <a:noFill/>
        </p:spPr>
        <p:txBody>
          <a:bodyPr wrap="square">
            <a:spAutoFit/>
          </a:bodyPr>
          <a:lstStyle/>
          <a:p>
            <a:r>
              <a:rPr lang="it-IT" b="1" dirty="0">
                <a:highlight>
                  <a:srgbClr val="FFFF00"/>
                </a:highlight>
              </a:rPr>
              <a:t>Watch the video: </a:t>
            </a:r>
            <a:r>
              <a:rPr lang="it-IT" dirty="0">
                <a:hlinkClick r:id="rId4"/>
              </a:rPr>
              <a:t>https://www.youtube.com/watch?v=8NQ1h0gGgX8</a:t>
            </a:r>
            <a:r>
              <a:rPr lang="it-IT" dirty="0"/>
              <a:t> </a:t>
            </a:r>
          </a:p>
        </p:txBody>
      </p:sp>
      <p:sp>
        <p:nvSpPr>
          <p:cNvPr id="10" name="CasellaDiTesto 9">
            <a:extLst>
              <a:ext uri="{FF2B5EF4-FFF2-40B4-BE49-F238E27FC236}">
                <a16:creationId xmlns:a16="http://schemas.microsoft.com/office/drawing/2014/main" id="{3C5AD2C6-0E54-DDBF-16FB-DDA221FB21AD}"/>
              </a:ext>
            </a:extLst>
          </p:cNvPr>
          <p:cNvSpPr txBox="1"/>
          <p:nvPr/>
        </p:nvSpPr>
        <p:spPr>
          <a:xfrm>
            <a:off x="372300" y="5160471"/>
            <a:ext cx="6097508" cy="369332"/>
          </a:xfrm>
          <a:prstGeom prst="rect">
            <a:avLst/>
          </a:prstGeom>
          <a:noFill/>
        </p:spPr>
        <p:txBody>
          <a:bodyPr wrap="square">
            <a:spAutoFit/>
          </a:bodyPr>
          <a:lstStyle/>
          <a:p>
            <a:r>
              <a:rPr lang="en-GB" b="1" dirty="0">
                <a:solidFill>
                  <a:srgbClr val="C00000"/>
                </a:solidFill>
              </a:rPr>
              <a:t>EXAMPLES AND DOCUMENTATIONS ON GITHUB</a:t>
            </a:r>
            <a:endParaRPr lang="it-IT" dirty="0">
              <a:solidFill>
                <a:srgbClr val="C00000"/>
              </a:solidFill>
            </a:endParaRPr>
          </a:p>
        </p:txBody>
      </p:sp>
      <p:sp>
        <p:nvSpPr>
          <p:cNvPr id="11" name="CasellaDiTesto 10">
            <a:extLst>
              <a:ext uri="{FF2B5EF4-FFF2-40B4-BE49-F238E27FC236}">
                <a16:creationId xmlns:a16="http://schemas.microsoft.com/office/drawing/2014/main" id="{A977E546-CB46-F970-865C-86681534A707}"/>
              </a:ext>
            </a:extLst>
          </p:cNvPr>
          <p:cNvSpPr txBox="1"/>
          <p:nvPr/>
        </p:nvSpPr>
        <p:spPr>
          <a:xfrm>
            <a:off x="290818" y="5693130"/>
            <a:ext cx="6097508" cy="369332"/>
          </a:xfrm>
          <a:prstGeom prst="rect">
            <a:avLst/>
          </a:prstGeom>
          <a:noFill/>
        </p:spPr>
        <p:txBody>
          <a:bodyPr wrap="square">
            <a:spAutoFit/>
          </a:bodyPr>
          <a:lstStyle/>
          <a:p>
            <a:r>
              <a:rPr lang="it-IT" dirty="0">
                <a:hlinkClick r:id="rId5"/>
              </a:rPr>
              <a:t>https://duinobasedlearning.github.io/P0_en.html</a:t>
            </a:r>
            <a:r>
              <a:rPr lang="it-IT" dirty="0"/>
              <a:t> </a:t>
            </a:r>
          </a:p>
        </p:txBody>
      </p:sp>
    </p:spTree>
    <p:extLst>
      <p:ext uri="{BB962C8B-B14F-4D97-AF65-F5344CB8AC3E}">
        <p14:creationId xmlns:p14="http://schemas.microsoft.com/office/powerpoint/2010/main" val="1266371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6C284-DB6B-FAF7-8CD4-75E89F1CEEEB}"/>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A609CAE5-F9FA-55FB-9647-9DE0867F4750}"/>
              </a:ext>
            </a:extLst>
          </p:cNvPr>
          <p:cNvSpPr>
            <a:spLocks noGrp="1"/>
          </p:cNvSpPr>
          <p:nvPr>
            <p:ph type="body" sz="quarter" idx="11"/>
          </p:nvPr>
        </p:nvSpPr>
        <p:spPr/>
        <p:txBody>
          <a:bodyPr/>
          <a:lstStyle/>
          <a:p>
            <a:r>
              <a:rPr lang="it-IT" sz="3600" dirty="0" err="1"/>
              <a:t>Outline</a:t>
            </a:r>
            <a:endParaRPr lang="it-IT" sz="3600" dirty="0"/>
          </a:p>
        </p:txBody>
      </p:sp>
      <p:sp>
        <p:nvSpPr>
          <p:cNvPr id="3" name="CasellaDiTesto 2">
            <a:extLst>
              <a:ext uri="{FF2B5EF4-FFF2-40B4-BE49-F238E27FC236}">
                <a16:creationId xmlns:a16="http://schemas.microsoft.com/office/drawing/2014/main" id="{A91C0C39-4954-382C-39EE-84F8DFF47F26}"/>
              </a:ext>
            </a:extLst>
          </p:cNvPr>
          <p:cNvSpPr txBox="1"/>
          <p:nvPr/>
        </p:nvSpPr>
        <p:spPr>
          <a:xfrm>
            <a:off x="431799" y="1124747"/>
            <a:ext cx="6097508" cy="4893647"/>
          </a:xfrm>
          <a:prstGeom prst="rect">
            <a:avLst/>
          </a:prstGeom>
          <a:noFill/>
        </p:spPr>
        <p:txBody>
          <a:bodyPr wrap="square">
            <a:spAutoFit/>
          </a:bodyPr>
          <a:lstStyle/>
          <a:p>
            <a:pPr marL="285750" indent="-285750">
              <a:buFont typeface="Arial" panose="020B0604020202020204" pitchFamily="34" charset="0"/>
              <a:buChar char="•"/>
            </a:pPr>
            <a:r>
              <a:rPr lang="it-IT" sz="2400" dirty="0">
                <a:solidFill>
                  <a:schemeClr val="bg1">
                    <a:lumMod val="65000"/>
                  </a:schemeClr>
                </a:solidFill>
              </a:rPr>
              <a:t>Arduino</a:t>
            </a:r>
          </a:p>
          <a:p>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Programming Language (IDE)</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err="1">
                <a:solidFill>
                  <a:schemeClr val="bg1">
                    <a:lumMod val="65000"/>
                  </a:schemeClr>
                </a:solidFill>
              </a:rPr>
              <a:t>Examples</a:t>
            </a:r>
            <a:endParaRPr lang="it-IT" sz="2400" dirty="0">
              <a:solidFill>
                <a:schemeClr val="bg1">
                  <a:lumMod val="65000"/>
                </a:schemeClr>
              </a:solidFill>
            </a:endParaRP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Matlab</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b="1" dirty="0"/>
              <a:t>Arduino &amp; </a:t>
            </a:r>
            <a:r>
              <a:rPr lang="it-IT" sz="2400" b="1" dirty="0" err="1"/>
              <a:t>Simulink</a:t>
            </a:r>
            <a:endParaRPr lang="it-IT" sz="2400" b="1" dirty="0"/>
          </a:p>
          <a:p>
            <a:pPr marL="285750" indent="-285750">
              <a:buFont typeface="Arial" panose="020B0604020202020204" pitchFamily="34" charset="0"/>
              <a:buChar char="•"/>
            </a:pPr>
            <a:endParaRPr lang="it-IT" sz="2400" b="1" dirty="0"/>
          </a:p>
          <a:p>
            <a:pPr marL="285750" indent="-285750">
              <a:buFont typeface="Arial" panose="020B0604020202020204" pitchFamily="34" charset="0"/>
              <a:buChar char="•"/>
            </a:pPr>
            <a:r>
              <a:rPr lang="it-IT" sz="2400" dirty="0">
                <a:solidFill>
                  <a:schemeClr val="bg1">
                    <a:lumMod val="65000"/>
                  </a:schemeClr>
                </a:solidFill>
              </a:rPr>
              <a:t>Arduino &amp; Python</a:t>
            </a:r>
          </a:p>
          <a:p>
            <a:pPr marL="285750" indent="-285750">
              <a:buFont typeface="Arial" panose="020B0604020202020204" pitchFamily="34" charset="0"/>
              <a:buChar char="•"/>
            </a:pPr>
            <a:endParaRPr lang="it-IT" sz="2400" b="1" dirty="0"/>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3782615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A8E2D-8688-5047-3998-C73EDE603D24}"/>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5EE1D6C2-1FC6-D9C4-4844-EFAAB6BEDE3C}"/>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sp>
        <p:nvSpPr>
          <p:cNvPr id="2" name="CasellaDiTesto 1">
            <a:extLst>
              <a:ext uri="{FF2B5EF4-FFF2-40B4-BE49-F238E27FC236}">
                <a16:creationId xmlns:a16="http://schemas.microsoft.com/office/drawing/2014/main" id="{72D9674B-88AC-BE3C-41E7-C1BF1A8B9EED}"/>
              </a:ext>
            </a:extLst>
          </p:cNvPr>
          <p:cNvSpPr txBox="1"/>
          <p:nvPr/>
        </p:nvSpPr>
        <p:spPr>
          <a:xfrm>
            <a:off x="191344" y="6011994"/>
            <a:ext cx="9793088" cy="369332"/>
          </a:xfrm>
          <a:prstGeom prst="rect">
            <a:avLst/>
          </a:prstGeom>
          <a:noFill/>
        </p:spPr>
        <p:txBody>
          <a:bodyPr wrap="square">
            <a:spAutoFit/>
          </a:bodyPr>
          <a:lstStyle/>
          <a:p>
            <a:r>
              <a:rPr lang="en-GB" b="1" dirty="0"/>
              <a:t>Reference: </a:t>
            </a:r>
            <a:r>
              <a:rPr lang="en-GB" dirty="0"/>
              <a:t>https://www.mathworks.com/solutions/system-design-simulation.html</a:t>
            </a:r>
          </a:p>
        </p:txBody>
      </p:sp>
      <p:pic>
        <p:nvPicPr>
          <p:cNvPr id="3" name="Picture 2" descr="MathWorks - Creatori di MATLAB e Simulink - MATLAB e Simulink - MATLAB &amp;  Simulink">
            <a:extLst>
              <a:ext uri="{FF2B5EF4-FFF2-40B4-BE49-F238E27FC236}">
                <a16:creationId xmlns:a16="http://schemas.microsoft.com/office/drawing/2014/main" id="{EFEE9CF0-DB49-2B0E-A733-5C93A13DA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687" y="1016453"/>
            <a:ext cx="4743450"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DE3C6C9-5860-D968-CD3D-71D45E92A182}"/>
              </a:ext>
            </a:extLst>
          </p:cNvPr>
          <p:cNvSpPr txBox="1"/>
          <p:nvPr/>
        </p:nvSpPr>
        <p:spPr>
          <a:xfrm>
            <a:off x="390871" y="1981766"/>
            <a:ext cx="6288156" cy="830997"/>
          </a:xfrm>
          <a:prstGeom prst="rect">
            <a:avLst/>
          </a:prstGeom>
          <a:noFill/>
        </p:spPr>
        <p:txBody>
          <a:bodyPr wrap="square">
            <a:spAutoFit/>
          </a:bodyPr>
          <a:lstStyle/>
          <a:p>
            <a:r>
              <a:rPr lang="en-GB" sz="1600" dirty="0"/>
              <a:t>Engineers and scientists use Simulink</a:t>
            </a:r>
            <a:r>
              <a:rPr lang="en-GB" sz="1600" baseline="30000" dirty="0"/>
              <a:t>®</a:t>
            </a:r>
            <a:r>
              <a:rPr lang="en-GB" sz="1600" dirty="0"/>
              <a:t> to perform multidomain modelling and simulation, because you can reuse models across environments to simulate how all parts of the system work together. </a:t>
            </a:r>
          </a:p>
        </p:txBody>
      </p:sp>
      <p:sp>
        <p:nvSpPr>
          <p:cNvPr id="6" name="CasellaDiTesto 5">
            <a:extLst>
              <a:ext uri="{FF2B5EF4-FFF2-40B4-BE49-F238E27FC236}">
                <a16:creationId xmlns:a16="http://schemas.microsoft.com/office/drawing/2014/main" id="{ACEFA5E5-0375-1817-116D-8B0FB6C1885B}"/>
              </a:ext>
            </a:extLst>
          </p:cNvPr>
          <p:cNvSpPr txBox="1"/>
          <p:nvPr/>
        </p:nvSpPr>
        <p:spPr>
          <a:xfrm>
            <a:off x="180863" y="1502574"/>
            <a:ext cx="9793088" cy="369332"/>
          </a:xfrm>
          <a:prstGeom prst="rect">
            <a:avLst/>
          </a:prstGeom>
          <a:noFill/>
        </p:spPr>
        <p:txBody>
          <a:bodyPr wrap="square">
            <a:spAutoFit/>
          </a:bodyPr>
          <a:lstStyle/>
          <a:p>
            <a:pPr marL="285750" indent="-285750">
              <a:buFont typeface="Arial" panose="020B0604020202020204" pitchFamily="34" charset="0"/>
              <a:buChar char="•"/>
            </a:pPr>
            <a:r>
              <a:rPr lang="en-GB" b="1" dirty="0"/>
              <a:t>What is Simulink ?</a:t>
            </a:r>
            <a:endParaRPr lang="en-GB" dirty="0"/>
          </a:p>
        </p:txBody>
      </p:sp>
      <p:sp>
        <p:nvSpPr>
          <p:cNvPr id="7" name="CasellaDiTesto 6">
            <a:extLst>
              <a:ext uri="{FF2B5EF4-FFF2-40B4-BE49-F238E27FC236}">
                <a16:creationId xmlns:a16="http://schemas.microsoft.com/office/drawing/2014/main" id="{895741C1-23F9-83CB-B1C8-E809B2333C18}"/>
              </a:ext>
            </a:extLst>
          </p:cNvPr>
          <p:cNvSpPr txBox="1"/>
          <p:nvPr/>
        </p:nvSpPr>
        <p:spPr>
          <a:xfrm>
            <a:off x="205609" y="3076143"/>
            <a:ext cx="9793088" cy="369332"/>
          </a:xfrm>
          <a:prstGeom prst="rect">
            <a:avLst/>
          </a:prstGeom>
          <a:noFill/>
        </p:spPr>
        <p:txBody>
          <a:bodyPr wrap="square">
            <a:spAutoFit/>
          </a:bodyPr>
          <a:lstStyle/>
          <a:p>
            <a:pPr marL="285750" indent="-285750">
              <a:buFont typeface="Arial" panose="020B0604020202020204" pitchFamily="34" charset="0"/>
              <a:buChar char="•"/>
            </a:pPr>
            <a:r>
              <a:rPr lang="en-GB" b="1" dirty="0"/>
              <a:t>What Does Simulink can do ?</a:t>
            </a:r>
            <a:endParaRPr lang="en-GB" dirty="0"/>
          </a:p>
        </p:txBody>
      </p:sp>
      <p:sp>
        <p:nvSpPr>
          <p:cNvPr id="8" name="CasellaDiTesto 7">
            <a:extLst>
              <a:ext uri="{FF2B5EF4-FFF2-40B4-BE49-F238E27FC236}">
                <a16:creationId xmlns:a16="http://schemas.microsoft.com/office/drawing/2014/main" id="{6782827E-2D04-75AD-7017-B4042830C40E}"/>
              </a:ext>
            </a:extLst>
          </p:cNvPr>
          <p:cNvSpPr txBox="1"/>
          <p:nvPr/>
        </p:nvSpPr>
        <p:spPr>
          <a:xfrm>
            <a:off x="369100" y="3540782"/>
            <a:ext cx="7095051" cy="2062103"/>
          </a:xfrm>
          <a:prstGeom prst="rect">
            <a:avLst/>
          </a:prstGeom>
          <a:noFill/>
        </p:spPr>
        <p:txBody>
          <a:bodyPr wrap="square">
            <a:spAutoFit/>
          </a:bodyPr>
          <a:lstStyle/>
          <a:p>
            <a:pPr marL="285750" indent="-285750">
              <a:buFont typeface="Arial" panose="020B0604020202020204" pitchFamily="34" charset="0"/>
              <a:buChar char="•"/>
            </a:pPr>
            <a:r>
              <a:rPr lang="en-GB" sz="1600" b="1" dirty="0"/>
              <a:t>Model your system across domains</a:t>
            </a:r>
            <a:r>
              <a:rPr lang="en-GB" sz="1600" dirty="0"/>
              <a:t> using specific tools and prebuilt blocks.</a:t>
            </a:r>
          </a:p>
          <a:p>
            <a:pPr marL="285750" indent="-285750">
              <a:buFont typeface="Arial" panose="020B0604020202020204" pitchFamily="34" charset="0"/>
              <a:buChar char="•"/>
            </a:pPr>
            <a:r>
              <a:rPr lang="en-GB" sz="1600" b="1" dirty="0"/>
              <a:t>Develop large-scale models through componentization</a:t>
            </a:r>
            <a:r>
              <a:rPr lang="en-GB" sz="1600" dirty="0"/>
              <a:t> with reusable system components and libraries.</a:t>
            </a:r>
          </a:p>
          <a:p>
            <a:pPr marL="285750" indent="-285750">
              <a:buFont typeface="Arial" panose="020B0604020202020204" pitchFamily="34" charset="0"/>
              <a:buChar char="•"/>
            </a:pPr>
            <a:r>
              <a:rPr lang="en-GB" sz="1600" b="1" dirty="0"/>
              <a:t>Combine your models into one system-level simulation</a:t>
            </a:r>
            <a:r>
              <a:rPr lang="en-GB" sz="1600" dirty="0"/>
              <a:t> even if they weren’t built in Simulink.</a:t>
            </a:r>
          </a:p>
          <a:p>
            <a:pPr marL="285750" indent="-285750">
              <a:buFont typeface="Arial" panose="020B0604020202020204" pitchFamily="34" charset="0"/>
              <a:buChar char="•"/>
            </a:pPr>
            <a:r>
              <a:rPr lang="en-GB" sz="1600" b="1" dirty="0"/>
              <a:t>Run massive simulations</a:t>
            </a:r>
            <a:r>
              <a:rPr lang="en-GB" sz="1600" dirty="0"/>
              <a:t> </a:t>
            </a:r>
            <a:r>
              <a:rPr lang="en-GB" sz="1600" b="1" dirty="0"/>
              <a:t>in parallel</a:t>
            </a:r>
            <a:r>
              <a:rPr lang="en-GB" sz="1600" dirty="0"/>
              <a:t> on your multicore desktop, computer cluster, or the cloud, without writing lots of code.</a:t>
            </a:r>
          </a:p>
          <a:p>
            <a:pPr marL="285750" indent="-285750">
              <a:buFont typeface="Arial" panose="020B0604020202020204" pitchFamily="34" charset="0"/>
              <a:buChar char="•"/>
            </a:pPr>
            <a:r>
              <a:rPr lang="en-GB" sz="1600" b="1" dirty="0"/>
              <a:t>Share simulations</a:t>
            </a:r>
            <a:r>
              <a:rPr lang="en-GB" sz="1600" dirty="0"/>
              <a:t> as standalone executables, web apps…</a:t>
            </a:r>
          </a:p>
        </p:txBody>
      </p:sp>
      <p:pic>
        <p:nvPicPr>
          <p:cNvPr id="9" name="Immagine 8">
            <a:extLst>
              <a:ext uri="{FF2B5EF4-FFF2-40B4-BE49-F238E27FC236}">
                <a16:creationId xmlns:a16="http://schemas.microsoft.com/office/drawing/2014/main" id="{AE8C5FF1-1BFC-237C-D485-73E0BD98A59C}"/>
              </a:ext>
            </a:extLst>
          </p:cNvPr>
          <p:cNvPicPr>
            <a:picLocks noChangeAspect="1"/>
          </p:cNvPicPr>
          <p:nvPr/>
        </p:nvPicPr>
        <p:blipFill>
          <a:blip r:embed="rId3"/>
          <a:stretch>
            <a:fillRect/>
          </a:stretch>
        </p:blipFill>
        <p:spPr>
          <a:xfrm>
            <a:off x="7439720" y="2801810"/>
            <a:ext cx="4320480" cy="2419469"/>
          </a:xfrm>
          <a:prstGeom prst="rect">
            <a:avLst/>
          </a:prstGeom>
        </p:spPr>
      </p:pic>
    </p:spTree>
    <p:extLst>
      <p:ext uri="{BB962C8B-B14F-4D97-AF65-F5344CB8AC3E}">
        <p14:creationId xmlns:p14="http://schemas.microsoft.com/office/powerpoint/2010/main" val="347550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32141-D3E6-A4FA-4614-61055A5A706F}"/>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572FE634-E060-B8BA-AA03-30E237A5C81C}"/>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sp>
        <p:nvSpPr>
          <p:cNvPr id="2" name="CasellaDiTesto 1">
            <a:extLst>
              <a:ext uri="{FF2B5EF4-FFF2-40B4-BE49-F238E27FC236}">
                <a16:creationId xmlns:a16="http://schemas.microsoft.com/office/drawing/2014/main" id="{7EC2215C-FC6A-9C7D-41A5-A0B23106A16B}"/>
              </a:ext>
            </a:extLst>
          </p:cNvPr>
          <p:cNvSpPr txBox="1"/>
          <p:nvPr/>
        </p:nvSpPr>
        <p:spPr>
          <a:xfrm>
            <a:off x="191344" y="6011994"/>
            <a:ext cx="9793088" cy="369332"/>
          </a:xfrm>
          <a:prstGeom prst="rect">
            <a:avLst/>
          </a:prstGeom>
          <a:noFill/>
        </p:spPr>
        <p:txBody>
          <a:bodyPr wrap="square">
            <a:spAutoFit/>
          </a:bodyPr>
          <a:lstStyle/>
          <a:p>
            <a:r>
              <a:rPr lang="en-GB" b="1" dirty="0"/>
              <a:t>Reference: </a:t>
            </a:r>
            <a:r>
              <a:rPr lang="en-GB" dirty="0"/>
              <a:t>https://www.mathworks.com/solutions/system-design-simulation.html</a:t>
            </a:r>
          </a:p>
        </p:txBody>
      </p:sp>
      <p:pic>
        <p:nvPicPr>
          <p:cNvPr id="3" name="Picture 2" descr="MathWorks - Creatori di MATLAB e Simulink - MATLAB e Simulink - MATLAB &amp;  Simulink">
            <a:extLst>
              <a:ext uri="{FF2B5EF4-FFF2-40B4-BE49-F238E27FC236}">
                <a16:creationId xmlns:a16="http://schemas.microsoft.com/office/drawing/2014/main" id="{1DFC90D7-EE08-5899-7AF6-204CB44AE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687" y="1016453"/>
            <a:ext cx="4743450"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30579170-38C3-FF71-65E1-538D53BF19E4}"/>
              </a:ext>
            </a:extLst>
          </p:cNvPr>
          <p:cNvSpPr txBox="1"/>
          <p:nvPr/>
        </p:nvSpPr>
        <p:spPr>
          <a:xfrm>
            <a:off x="390871" y="1981766"/>
            <a:ext cx="6288156" cy="830997"/>
          </a:xfrm>
          <a:prstGeom prst="rect">
            <a:avLst/>
          </a:prstGeom>
          <a:noFill/>
        </p:spPr>
        <p:txBody>
          <a:bodyPr wrap="square">
            <a:spAutoFit/>
          </a:bodyPr>
          <a:lstStyle/>
          <a:p>
            <a:r>
              <a:rPr lang="en-GB" sz="1600" dirty="0"/>
              <a:t>Engineers and scientists use Simulink</a:t>
            </a:r>
            <a:r>
              <a:rPr lang="en-GB" sz="1600" baseline="30000" dirty="0"/>
              <a:t>®</a:t>
            </a:r>
            <a:r>
              <a:rPr lang="en-GB" sz="1600" dirty="0"/>
              <a:t> to perform multidomain modelling and simulation, because you can reuse models across environments to simulate how all parts of the system work together. </a:t>
            </a:r>
          </a:p>
        </p:txBody>
      </p:sp>
      <p:sp>
        <p:nvSpPr>
          <p:cNvPr id="6" name="CasellaDiTesto 5">
            <a:extLst>
              <a:ext uri="{FF2B5EF4-FFF2-40B4-BE49-F238E27FC236}">
                <a16:creationId xmlns:a16="http://schemas.microsoft.com/office/drawing/2014/main" id="{709A5357-C7D0-18FD-BB25-E19770912A5E}"/>
              </a:ext>
            </a:extLst>
          </p:cNvPr>
          <p:cNvSpPr txBox="1"/>
          <p:nvPr/>
        </p:nvSpPr>
        <p:spPr>
          <a:xfrm>
            <a:off x="180863" y="1502574"/>
            <a:ext cx="9793088" cy="369332"/>
          </a:xfrm>
          <a:prstGeom prst="rect">
            <a:avLst/>
          </a:prstGeom>
          <a:noFill/>
        </p:spPr>
        <p:txBody>
          <a:bodyPr wrap="square">
            <a:spAutoFit/>
          </a:bodyPr>
          <a:lstStyle/>
          <a:p>
            <a:pPr marL="285750" indent="-285750">
              <a:buFont typeface="Arial" panose="020B0604020202020204" pitchFamily="34" charset="0"/>
              <a:buChar char="•"/>
            </a:pPr>
            <a:r>
              <a:rPr lang="en-GB" b="1" dirty="0"/>
              <a:t>What is Simulink ?</a:t>
            </a:r>
            <a:endParaRPr lang="en-GB" dirty="0"/>
          </a:p>
        </p:txBody>
      </p:sp>
      <p:sp>
        <p:nvSpPr>
          <p:cNvPr id="7" name="CasellaDiTesto 6">
            <a:extLst>
              <a:ext uri="{FF2B5EF4-FFF2-40B4-BE49-F238E27FC236}">
                <a16:creationId xmlns:a16="http://schemas.microsoft.com/office/drawing/2014/main" id="{403FA4E7-BC33-DE8F-1BC9-07CAEC751513}"/>
              </a:ext>
            </a:extLst>
          </p:cNvPr>
          <p:cNvSpPr txBox="1"/>
          <p:nvPr/>
        </p:nvSpPr>
        <p:spPr>
          <a:xfrm>
            <a:off x="205609" y="3076143"/>
            <a:ext cx="9793088" cy="369332"/>
          </a:xfrm>
          <a:prstGeom prst="rect">
            <a:avLst/>
          </a:prstGeom>
          <a:noFill/>
        </p:spPr>
        <p:txBody>
          <a:bodyPr wrap="square">
            <a:spAutoFit/>
          </a:bodyPr>
          <a:lstStyle/>
          <a:p>
            <a:pPr marL="285750" indent="-285750">
              <a:buFont typeface="Arial" panose="020B0604020202020204" pitchFamily="34" charset="0"/>
              <a:buChar char="•"/>
            </a:pPr>
            <a:r>
              <a:rPr lang="en-GB" b="1" dirty="0"/>
              <a:t>What Does Simulink can do ?</a:t>
            </a:r>
            <a:endParaRPr lang="en-GB" dirty="0"/>
          </a:p>
        </p:txBody>
      </p:sp>
      <p:sp>
        <p:nvSpPr>
          <p:cNvPr id="8" name="CasellaDiTesto 7">
            <a:extLst>
              <a:ext uri="{FF2B5EF4-FFF2-40B4-BE49-F238E27FC236}">
                <a16:creationId xmlns:a16="http://schemas.microsoft.com/office/drawing/2014/main" id="{E0F299F4-07CB-2CE4-96B4-C3775DBCA85E}"/>
              </a:ext>
            </a:extLst>
          </p:cNvPr>
          <p:cNvSpPr txBox="1"/>
          <p:nvPr/>
        </p:nvSpPr>
        <p:spPr>
          <a:xfrm>
            <a:off x="369100" y="3540782"/>
            <a:ext cx="7095051" cy="2062103"/>
          </a:xfrm>
          <a:prstGeom prst="rect">
            <a:avLst/>
          </a:prstGeom>
          <a:noFill/>
        </p:spPr>
        <p:txBody>
          <a:bodyPr wrap="square">
            <a:spAutoFit/>
          </a:bodyPr>
          <a:lstStyle/>
          <a:p>
            <a:pPr marL="285750" indent="-285750">
              <a:buFont typeface="Arial" panose="020B0604020202020204" pitchFamily="34" charset="0"/>
              <a:buChar char="•"/>
            </a:pPr>
            <a:r>
              <a:rPr lang="en-GB" sz="1600" b="1" dirty="0"/>
              <a:t>Model your system across domains</a:t>
            </a:r>
            <a:r>
              <a:rPr lang="en-GB" sz="1600" dirty="0"/>
              <a:t> using specific tools and prebuilt blocks.</a:t>
            </a:r>
          </a:p>
          <a:p>
            <a:pPr marL="285750" indent="-285750">
              <a:buFont typeface="Arial" panose="020B0604020202020204" pitchFamily="34" charset="0"/>
              <a:buChar char="•"/>
            </a:pPr>
            <a:r>
              <a:rPr lang="en-GB" sz="1600" b="1" dirty="0"/>
              <a:t>Develop large-scale models through componentization</a:t>
            </a:r>
            <a:r>
              <a:rPr lang="en-GB" sz="1600" dirty="0"/>
              <a:t> with reusable system components and libraries.</a:t>
            </a:r>
          </a:p>
          <a:p>
            <a:pPr marL="285750" indent="-285750">
              <a:buFont typeface="Arial" panose="020B0604020202020204" pitchFamily="34" charset="0"/>
              <a:buChar char="•"/>
            </a:pPr>
            <a:r>
              <a:rPr lang="en-GB" sz="1600" b="1" dirty="0"/>
              <a:t>Combine your models into one system-level simulation</a:t>
            </a:r>
            <a:r>
              <a:rPr lang="en-GB" sz="1600" dirty="0"/>
              <a:t> even if they weren’t built in Simulink.</a:t>
            </a:r>
          </a:p>
          <a:p>
            <a:pPr marL="285750" indent="-285750">
              <a:buFont typeface="Arial" panose="020B0604020202020204" pitchFamily="34" charset="0"/>
              <a:buChar char="•"/>
            </a:pPr>
            <a:r>
              <a:rPr lang="en-GB" sz="1600" b="1" dirty="0"/>
              <a:t>Run massive simulations</a:t>
            </a:r>
            <a:r>
              <a:rPr lang="en-GB" sz="1600" dirty="0"/>
              <a:t> </a:t>
            </a:r>
            <a:r>
              <a:rPr lang="en-GB" sz="1600" b="1" dirty="0"/>
              <a:t>in parallel</a:t>
            </a:r>
            <a:r>
              <a:rPr lang="en-GB" sz="1600" dirty="0"/>
              <a:t> on your multicore desktop, computer cluster, or the cloud, without writing lots of code.</a:t>
            </a:r>
          </a:p>
          <a:p>
            <a:pPr marL="285750" indent="-285750">
              <a:buFont typeface="Arial" panose="020B0604020202020204" pitchFamily="34" charset="0"/>
              <a:buChar char="•"/>
            </a:pPr>
            <a:r>
              <a:rPr lang="en-GB" sz="1600" b="1" dirty="0"/>
              <a:t>Share simulations</a:t>
            </a:r>
            <a:r>
              <a:rPr lang="en-GB" sz="1600" dirty="0"/>
              <a:t> as standalone executables, web apps…</a:t>
            </a:r>
          </a:p>
        </p:txBody>
      </p:sp>
      <p:pic>
        <p:nvPicPr>
          <p:cNvPr id="9" name="Immagine 8">
            <a:extLst>
              <a:ext uri="{FF2B5EF4-FFF2-40B4-BE49-F238E27FC236}">
                <a16:creationId xmlns:a16="http://schemas.microsoft.com/office/drawing/2014/main" id="{2A291B45-566D-5F67-83BF-AEC5E6CBCFE9}"/>
              </a:ext>
            </a:extLst>
          </p:cNvPr>
          <p:cNvPicPr>
            <a:picLocks noChangeAspect="1"/>
          </p:cNvPicPr>
          <p:nvPr/>
        </p:nvPicPr>
        <p:blipFill>
          <a:blip r:embed="rId3"/>
          <a:stretch>
            <a:fillRect/>
          </a:stretch>
        </p:blipFill>
        <p:spPr>
          <a:xfrm>
            <a:off x="7439720" y="2801810"/>
            <a:ext cx="4320480" cy="2419469"/>
          </a:xfrm>
          <a:prstGeom prst="rect">
            <a:avLst/>
          </a:prstGeom>
        </p:spPr>
      </p:pic>
    </p:spTree>
    <p:extLst>
      <p:ext uri="{BB962C8B-B14F-4D97-AF65-F5344CB8AC3E}">
        <p14:creationId xmlns:p14="http://schemas.microsoft.com/office/powerpoint/2010/main" val="3382611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EEF1D-5357-A1BF-584F-727D4B6E2648}"/>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A45A0EBA-6481-ACF8-1CA3-CB9F1EB422AB}"/>
              </a:ext>
            </a:extLst>
          </p:cNvPr>
          <p:cNvPicPr>
            <a:picLocks noChangeAspect="1"/>
          </p:cNvPicPr>
          <p:nvPr/>
        </p:nvPicPr>
        <p:blipFill>
          <a:blip r:embed="rId2"/>
          <a:stretch>
            <a:fillRect/>
          </a:stretch>
        </p:blipFill>
        <p:spPr>
          <a:xfrm>
            <a:off x="5751729" y="986802"/>
            <a:ext cx="6450687" cy="3999293"/>
          </a:xfrm>
          <a:prstGeom prst="rect">
            <a:avLst/>
          </a:prstGeom>
        </p:spPr>
      </p:pic>
      <p:sp>
        <p:nvSpPr>
          <p:cNvPr id="5" name="Segnaposto testo 4">
            <a:extLst>
              <a:ext uri="{FF2B5EF4-FFF2-40B4-BE49-F238E27FC236}">
                <a16:creationId xmlns:a16="http://schemas.microsoft.com/office/drawing/2014/main" id="{514DADD7-6BF4-B23F-F3C8-6D9E050A4216}"/>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sp>
        <p:nvSpPr>
          <p:cNvPr id="2" name="CasellaDiTesto 1">
            <a:extLst>
              <a:ext uri="{FF2B5EF4-FFF2-40B4-BE49-F238E27FC236}">
                <a16:creationId xmlns:a16="http://schemas.microsoft.com/office/drawing/2014/main" id="{2EE111A8-74A6-4410-1590-B26B2C2A668A}"/>
              </a:ext>
            </a:extLst>
          </p:cNvPr>
          <p:cNvSpPr txBox="1"/>
          <p:nvPr/>
        </p:nvSpPr>
        <p:spPr>
          <a:xfrm>
            <a:off x="527052" y="6488668"/>
            <a:ext cx="9793088" cy="369332"/>
          </a:xfrm>
          <a:prstGeom prst="rect">
            <a:avLst/>
          </a:prstGeom>
          <a:noFill/>
        </p:spPr>
        <p:txBody>
          <a:bodyPr wrap="square">
            <a:spAutoFit/>
          </a:bodyPr>
          <a:lstStyle/>
          <a:p>
            <a:r>
              <a:rPr lang="en-GB" b="1" dirty="0"/>
              <a:t>Reference: </a:t>
            </a:r>
            <a:r>
              <a:rPr lang="en-GB" dirty="0"/>
              <a:t>https://www.mathworks.com/solutions/system-design-simulation.html</a:t>
            </a:r>
          </a:p>
        </p:txBody>
      </p:sp>
      <p:sp>
        <p:nvSpPr>
          <p:cNvPr id="4" name="CasellaDiTesto 3">
            <a:extLst>
              <a:ext uri="{FF2B5EF4-FFF2-40B4-BE49-F238E27FC236}">
                <a16:creationId xmlns:a16="http://schemas.microsoft.com/office/drawing/2014/main" id="{A7696B56-1BFE-F76F-2576-72D0E1285416}"/>
              </a:ext>
            </a:extLst>
          </p:cNvPr>
          <p:cNvSpPr txBox="1"/>
          <p:nvPr/>
        </p:nvSpPr>
        <p:spPr>
          <a:xfrm>
            <a:off x="390871" y="1981766"/>
            <a:ext cx="5195117" cy="1077218"/>
          </a:xfrm>
          <a:prstGeom prst="rect">
            <a:avLst/>
          </a:prstGeom>
          <a:noFill/>
        </p:spPr>
        <p:txBody>
          <a:bodyPr wrap="square">
            <a:spAutoFit/>
          </a:bodyPr>
          <a:lstStyle/>
          <a:p>
            <a:r>
              <a:rPr lang="en-GB" sz="1600" dirty="0"/>
              <a:t>Engineers and scientists use Simulink</a:t>
            </a:r>
            <a:r>
              <a:rPr lang="en-GB" sz="1600" baseline="30000" dirty="0"/>
              <a:t>®</a:t>
            </a:r>
            <a:r>
              <a:rPr lang="en-GB" sz="1600" dirty="0"/>
              <a:t> to perform multidomain modelling and simulation, because you can reuse models across environments to simulate how all parts of the system work together. </a:t>
            </a:r>
          </a:p>
        </p:txBody>
      </p:sp>
      <p:sp>
        <p:nvSpPr>
          <p:cNvPr id="6" name="CasellaDiTesto 5">
            <a:extLst>
              <a:ext uri="{FF2B5EF4-FFF2-40B4-BE49-F238E27FC236}">
                <a16:creationId xmlns:a16="http://schemas.microsoft.com/office/drawing/2014/main" id="{42EFC98E-A303-7ACD-8796-AD6CF009932B}"/>
              </a:ext>
            </a:extLst>
          </p:cNvPr>
          <p:cNvSpPr txBox="1"/>
          <p:nvPr/>
        </p:nvSpPr>
        <p:spPr>
          <a:xfrm>
            <a:off x="180863" y="1502574"/>
            <a:ext cx="9793088" cy="369332"/>
          </a:xfrm>
          <a:prstGeom prst="rect">
            <a:avLst/>
          </a:prstGeom>
          <a:noFill/>
        </p:spPr>
        <p:txBody>
          <a:bodyPr wrap="square">
            <a:spAutoFit/>
          </a:bodyPr>
          <a:lstStyle/>
          <a:p>
            <a:pPr marL="285750" indent="-285750">
              <a:buFont typeface="Arial" panose="020B0604020202020204" pitchFamily="34" charset="0"/>
              <a:buChar char="•"/>
            </a:pPr>
            <a:r>
              <a:rPr lang="en-GB" b="1" dirty="0"/>
              <a:t>What is Simulink ?</a:t>
            </a:r>
            <a:endParaRPr lang="en-GB" dirty="0"/>
          </a:p>
        </p:txBody>
      </p:sp>
      <p:sp>
        <p:nvSpPr>
          <p:cNvPr id="7" name="CasellaDiTesto 6">
            <a:extLst>
              <a:ext uri="{FF2B5EF4-FFF2-40B4-BE49-F238E27FC236}">
                <a16:creationId xmlns:a16="http://schemas.microsoft.com/office/drawing/2014/main" id="{C320AA94-D354-1EE9-FFEF-A057E6772427}"/>
              </a:ext>
            </a:extLst>
          </p:cNvPr>
          <p:cNvSpPr txBox="1"/>
          <p:nvPr/>
        </p:nvSpPr>
        <p:spPr>
          <a:xfrm>
            <a:off x="205609" y="3076143"/>
            <a:ext cx="9793088" cy="369332"/>
          </a:xfrm>
          <a:prstGeom prst="rect">
            <a:avLst/>
          </a:prstGeom>
          <a:noFill/>
        </p:spPr>
        <p:txBody>
          <a:bodyPr wrap="square">
            <a:spAutoFit/>
          </a:bodyPr>
          <a:lstStyle/>
          <a:p>
            <a:pPr marL="285750" indent="-285750">
              <a:buFont typeface="Arial" panose="020B0604020202020204" pitchFamily="34" charset="0"/>
              <a:buChar char="•"/>
            </a:pPr>
            <a:r>
              <a:rPr lang="en-GB" b="1" dirty="0"/>
              <a:t>What Does Simulink can do ?</a:t>
            </a:r>
            <a:endParaRPr lang="en-GB" dirty="0"/>
          </a:p>
        </p:txBody>
      </p:sp>
      <p:sp>
        <p:nvSpPr>
          <p:cNvPr id="8" name="CasellaDiTesto 7">
            <a:extLst>
              <a:ext uri="{FF2B5EF4-FFF2-40B4-BE49-F238E27FC236}">
                <a16:creationId xmlns:a16="http://schemas.microsoft.com/office/drawing/2014/main" id="{107ABDD4-ABB1-010C-889E-E869C3D3B8C2}"/>
              </a:ext>
            </a:extLst>
          </p:cNvPr>
          <p:cNvSpPr txBox="1"/>
          <p:nvPr/>
        </p:nvSpPr>
        <p:spPr>
          <a:xfrm>
            <a:off x="369101" y="3540782"/>
            <a:ext cx="5382628" cy="2554545"/>
          </a:xfrm>
          <a:prstGeom prst="rect">
            <a:avLst/>
          </a:prstGeom>
          <a:noFill/>
        </p:spPr>
        <p:txBody>
          <a:bodyPr wrap="square">
            <a:spAutoFit/>
          </a:bodyPr>
          <a:lstStyle/>
          <a:p>
            <a:pPr marL="285750" indent="-285750">
              <a:buFont typeface="Arial" panose="020B0604020202020204" pitchFamily="34" charset="0"/>
              <a:buChar char="•"/>
            </a:pPr>
            <a:r>
              <a:rPr lang="en-GB" sz="1600" b="1" dirty="0"/>
              <a:t>Model your system across domains</a:t>
            </a:r>
            <a:r>
              <a:rPr lang="en-GB" sz="1600" dirty="0"/>
              <a:t> using specific tools and prebuilt blocks.</a:t>
            </a:r>
          </a:p>
          <a:p>
            <a:pPr marL="285750" indent="-285750">
              <a:buFont typeface="Arial" panose="020B0604020202020204" pitchFamily="34" charset="0"/>
              <a:buChar char="•"/>
            </a:pPr>
            <a:r>
              <a:rPr lang="en-GB" sz="1600" b="1" dirty="0"/>
              <a:t>Develop large-scale models through componentization</a:t>
            </a:r>
            <a:r>
              <a:rPr lang="en-GB" sz="1600" dirty="0"/>
              <a:t> with reusable system components and libraries.</a:t>
            </a:r>
          </a:p>
          <a:p>
            <a:pPr marL="285750" indent="-285750">
              <a:buFont typeface="Arial" panose="020B0604020202020204" pitchFamily="34" charset="0"/>
              <a:buChar char="•"/>
            </a:pPr>
            <a:r>
              <a:rPr lang="en-GB" sz="1600" b="1" dirty="0"/>
              <a:t>Combine your models into one system-level simulation</a:t>
            </a:r>
            <a:r>
              <a:rPr lang="en-GB" sz="1600" dirty="0"/>
              <a:t> even if they weren’t built in Simulink.</a:t>
            </a:r>
          </a:p>
          <a:p>
            <a:pPr marL="285750" indent="-285750">
              <a:buFont typeface="Arial" panose="020B0604020202020204" pitchFamily="34" charset="0"/>
              <a:buChar char="•"/>
            </a:pPr>
            <a:r>
              <a:rPr lang="en-GB" sz="1600" b="1" dirty="0"/>
              <a:t>Run massive simulations</a:t>
            </a:r>
            <a:r>
              <a:rPr lang="en-GB" sz="1600" dirty="0"/>
              <a:t> </a:t>
            </a:r>
            <a:r>
              <a:rPr lang="en-GB" sz="1600" b="1" dirty="0"/>
              <a:t>in parallel</a:t>
            </a:r>
            <a:r>
              <a:rPr lang="en-GB" sz="1600" dirty="0"/>
              <a:t> on your multicore desktop, computer cluster, or the cloud, without writing lots of code.</a:t>
            </a:r>
          </a:p>
          <a:p>
            <a:pPr marL="285750" indent="-285750">
              <a:buFont typeface="Arial" panose="020B0604020202020204" pitchFamily="34" charset="0"/>
              <a:buChar char="•"/>
            </a:pPr>
            <a:r>
              <a:rPr lang="en-GB" sz="1600" b="1" dirty="0"/>
              <a:t>Share simulations</a:t>
            </a:r>
            <a:r>
              <a:rPr lang="en-GB" sz="1600" dirty="0"/>
              <a:t> as standalone executables, web apps…</a:t>
            </a:r>
          </a:p>
        </p:txBody>
      </p:sp>
    </p:spTree>
    <p:extLst>
      <p:ext uri="{BB962C8B-B14F-4D97-AF65-F5344CB8AC3E}">
        <p14:creationId xmlns:p14="http://schemas.microsoft.com/office/powerpoint/2010/main" val="553550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D8C00-DD91-B41C-F015-27216780F0DA}"/>
            </a:ext>
          </a:extLst>
        </p:cNvPr>
        <p:cNvGrpSpPr/>
        <p:nvPr/>
      </p:nvGrpSpPr>
      <p:grpSpPr>
        <a:xfrm>
          <a:off x="0" y="0"/>
          <a:ext cx="0" cy="0"/>
          <a:chOff x="0" y="0"/>
          <a:chExt cx="0" cy="0"/>
        </a:xfrm>
      </p:grpSpPr>
      <p:pic>
        <p:nvPicPr>
          <p:cNvPr id="14" name="Immagine 13">
            <a:extLst>
              <a:ext uri="{FF2B5EF4-FFF2-40B4-BE49-F238E27FC236}">
                <a16:creationId xmlns:a16="http://schemas.microsoft.com/office/drawing/2014/main" id="{56BAB64F-C0B7-9491-69B1-C95D6D551865}"/>
              </a:ext>
            </a:extLst>
          </p:cNvPr>
          <p:cNvPicPr>
            <a:picLocks noChangeAspect="1"/>
          </p:cNvPicPr>
          <p:nvPr/>
        </p:nvPicPr>
        <p:blipFill>
          <a:blip r:embed="rId2"/>
          <a:stretch>
            <a:fillRect/>
          </a:stretch>
        </p:blipFill>
        <p:spPr>
          <a:xfrm>
            <a:off x="4696026" y="336321"/>
            <a:ext cx="7495974" cy="5217297"/>
          </a:xfrm>
          <a:prstGeom prst="rect">
            <a:avLst/>
          </a:prstGeom>
        </p:spPr>
      </p:pic>
      <p:sp>
        <p:nvSpPr>
          <p:cNvPr id="5" name="Segnaposto testo 4">
            <a:extLst>
              <a:ext uri="{FF2B5EF4-FFF2-40B4-BE49-F238E27FC236}">
                <a16:creationId xmlns:a16="http://schemas.microsoft.com/office/drawing/2014/main" id="{681E5880-60AE-6B3C-3790-781E85DF4D94}"/>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sp>
        <p:nvSpPr>
          <p:cNvPr id="10" name="CasellaDiTesto 9">
            <a:extLst>
              <a:ext uri="{FF2B5EF4-FFF2-40B4-BE49-F238E27FC236}">
                <a16:creationId xmlns:a16="http://schemas.microsoft.com/office/drawing/2014/main" id="{6B8F69C9-A4BF-1DA2-B228-2E504EB8598D}"/>
              </a:ext>
            </a:extLst>
          </p:cNvPr>
          <p:cNvSpPr txBox="1"/>
          <p:nvPr/>
        </p:nvSpPr>
        <p:spPr>
          <a:xfrm>
            <a:off x="618738" y="2298612"/>
            <a:ext cx="2956982" cy="338554"/>
          </a:xfrm>
          <a:prstGeom prst="rect">
            <a:avLst/>
          </a:prstGeom>
          <a:noFill/>
        </p:spPr>
        <p:txBody>
          <a:bodyPr wrap="square">
            <a:spAutoFit/>
          </a:bodyPr>
          <a:lstStyle/>
          <a:p>
            <a:r>
              <a:rPr lang="it-IT" sz="1600" b="1" dirty="0">
                <a:solidFill>
                  <a:srgbClr val="C00000"/>
                </a:solidFill>
              </a:rPr>
              <a:t>M</a:t>
            </a:r>
            <a:r>
              <a:rPr lang="en-GB" sz="1600" b="1" dirty="0" err="1">
                <a:solidFill>
                  <a:srgbClr val="C00000"/>
                </a:solidFill>
              </a:rPr>
              <a:t>atlab</a:t>
            </a:r>
            <a:r>
              <a:rPr lang="en-GB" sz="1600" b="1" dirty="0">
                <a:solidFill>
                  <a:srgbClr val="C00000"/>
                </a:solidFill>
              </a:rPr>
              <a:t> add-on on your license</a:t>
            </a:r>
            <a:endParaRPr lang="en-GB" b="1" dirty="0">
              <a:solidFill>
                <a:srgbClr val="C00000"/>
              </a:solidFill>
            </a:endParaRPr>
          </a:p>
        </p:txBody>
      </p:sp>
      <p:sp>
        <p:nvSpPr>
          <p:cNvPr id="11" name="CasellaDiTesto 10">
            <a:extLst>
              <a:ext uri="{FF2B5EF4-FFF2-40B4-BE49-F238E27FC236}">
                <a16:creationId xmlns:a16="http://schemas.microsoft.com/office/drawing/2014/main" id="{05F76DE2-218E-BCAE-C116-7A2B195355A2}"/>
              </a:ext>
            </a:extLst>
          </p:cNvPr>
          <p:cNvSpPr txBox="1"/>
          <p:nvPr/>
        </p:nvSpPr>
        <p:spPr>
          <a:xfrm>
            <a:off x="180863" y="1819447"/>
            <a:ext cx="2602769" cy="369332"/>
          </a:xfrm>
          <a:prstGeom prst="rect">
            <a:avLst/>
          </a:prstGeom>
          <a:noFill/>
        </p:spPr>
        <p:txBody>
          <a:bodyPr wrap="square">
            <a:spAutoFit/>
          </a:bodyPr>
          <a:lstStyle/>
          <a:p>
            <a:pPr marL="285750" indent="-285750">
              <a:buFont typeface="Arial" panose="020B0604020202020204" pitchFamily="34" charset="0"/>
              <a:buChar char="•"/>
            </a:pPr>
            <a:r>
              <a:rPr lang="en-GB" b="1" dirty="0"/>
              <a:t>Where is Simulink ?</a:t>
            </a:r>
            <a:endParaRPr lang="en-GB" dirty="0"/>
          </a:p>
        </p:txBody>
      </p:sp>
      <p:sp>
        <p:nvSpPr>
          <p:cNvPr id="12" name="CasellaDiTesto 11">
            <a:extLst>
              <a:ext uri="{FF2B5EF4-FFF2-40B4-BE49-F238E27FC236}">
                <a16:creationId xmlns:a16="http://schemas.microsoft.com/office/drawing/2014/main" id="{09E352F2-F7F2-7942-CAAA-63A710E568AF}"/>
              </a:ext>
            </a:extLst>
          </p:cNvPr>
          <p:cNvSpPr txBox="1"/>
          <p:nvPr/>
        </p:nvSpPr>
        <p:spPr>
          <a:xfrm>
            <a:off x="148272" y="2944970"/>
            <a:ext cx="4438399" cy="369332"/>
          </a:xfrm>
          <a:prstGeom prst="rect">
            <a:avLst/>
          </a:prstGeom>
          <a:noFill/>
        </p:spPr>
        <p:txBody>
          <a:bodyPr wrap="square">
            <a:spAutoFit/>
          </a:bodyPr>
          <a:lstStyle/>
          <a:p>
            <a:pPr marL="285750" indent="-285750">
              <a:buFont typeface="Arial" panose="020B0604020202020204" pitchFamily="34" charset="0"/>
              <a:buChar char="•"/>
            </a:pPr>
            <a:r>
              <a:rPr lang="en-GB" b="1" dirty="0"/>
              <a:t>Why Simulink is so important ?</a:t>
            </a:r>
            <a:endParaRPr lang="en-GB" dirty="0"/>
          </a:p>
        </p:txBody>
      </p:sp>
      <p:sp>
        <p:nvSpPr>
          <p:cNvPr id="13" name="CasellaDiTesto 12">
            <a:extLst>
              <a:ext uri="{FF2B5EF4-FFF2-40B4-BE49-F238E27FC236}">
                <a16:creationId xmlns:a16="http://schemas.microsoft.com/office/drawing/2014/main" id="{337CDA56-B3ED-B022-F36F-BDACB62E22E5}"/>
              </a:ext>
            </a:extLst>
          </p:cNvPr>
          <p:cNvSpPr txBox="1"/>
          <p:nvPr/>
        </p:nvSpPr>
        <p:spPr>
          <a:xfrm>
            <a:off x="257626" y="3630274"/>
            <a:ext cx="4438400" cy="830997"/>
          </a:xfrm>
          <a:prstGeom prst="rect">
            <a:avLst/>
          </a:prstGeom>
          <a:noFill/>
        </p:spPr>
        <p:txBody>
          <a:bodyPr wrap="square">
            <a:spAutoFit/>
          </a:bodyPr>
          <a:lstStyle/>
          <a:p>
            <a:r>
              <a:rPr lang="en-GB" sz="2400" b="1" dirty="0">
                <a:solidFill>
                  <a:srgbClr val="C00000"/>
                </a:solidFill>
              </a:rPr>
              <a:t>ENGINEERS AND SCIENTISTS WORLDWIDE RELY ON SIMULINK</a:t>
            </a:r>
          </a:p>
        </p:txBody>
      </p:sp>
    </p:spTree>
    <p:extLst>
      <p:ext uri="{BB962C8B-B14F-4D97-AF65-F5344CB8AC3E}">
        <p14:creationId xmlns:p14="http://schemas.microsoft.com/office/powerpoint/2010/main" val="2622667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79EF2-419C-2A75-409C-D28A0739275B}"/>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B21642A6-F9A8-37A1-7797-0D7EFCDAB69C}"/>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pic>
        <p:nvPicPr>
          <p:cNvPr id="2" name="Immagine 1">
            <a:extLst>
              <a:ext uri="{FF2B5EF4-FFF2-40B4-BE49-F238E27FC236}">
                <a16:creationId xmlns:a16="http://schemas.microsoft.com/office/drawing/2014/main" id="{70E9E59B-0CFD-691C-1DAE-0207CEFE6D6C}"/>
              </a:ext>
            </a:extLst>
          </p:cNvPr>
          <p:cNvPicPr>
            <a:picLocks noChangeAspect="1"/>
          </p:cNvPicPr>
          <p:nvPr/>
        </p:nvPicPr>
        <p:blipFill>
          <a:blip r:embed="rId2"/>
          <a:stretch>
            <a:fillRect/>
          </a:stretch>
        </p:blipFill>
        <p:spPr>
          <a:xfrm>
            <a:off x="5793535" y="1267376"/>
            <a:ext cx="6239746" cy="1924319"/>
          </a:xfrm>
          <a:prstGeom prst="rect">
            <a:avLst/>
          </a:prstGeom>
        </p:spPr>
      </p:pic>
      <p:sp>
        <p:nvSpPr>
          <p:cNvPr id="3" name="CasellaDiTesto 2">
            <a:extLst>
              <a:ext uri="{FF2B5EF4-FFF2-40B4-BE49-F238E27FC236}">
                <a16:creationId xmlns:a16="http://schemas.microsoft.com/office/drawing/2014/main" id="{446DFE0E-AE49-F76C-D86B-0F921069785F}"/>
              </a:ext>
            </a:extLst>
          </p:cNvPr>
          <p:cNvSpPr txBox="1"/>
          <p:nvPr/>
        </p:nvSpPr>
        <p:spPr>
          <a:xfrm>
            <a:off x="75616" y="1591846"/>
            <a:ext cx="5407968" cy="3016210"/>
          </a:xfrm>
          <a:prstGeom prst="rect">
            <a:avLst/>
          </a:prstGeom>
          <a:noFill/>
        </p:spPr>
        <p:txBody>
          <a:bodyPr wrap="square">
            <a:spAutoFit/>
          </a:bodyPr>
          <a:lstStyle/>
          <a:p>
            <a:pPr marL="342900" indent="-342900">
              <a:buFont typeface="Wingdings" panose="05000000000000000000" pitchFamily="2" charset="2"/>
              <a:buChar char="Ø"/>
            </a:pPr>
            <a:r>
              <a:rPr lang="en-GB" b="1" dirty="0"/>
              <a:t>Arduino</a:t>
            </a:r>
            <a:r>
              <a:rPr lang="en-GB" b="1" baseline="30000" dirty="0"/>
              <a:t>®</a:t>
            </a:r>
            <a:r>
              <a:rPr lang="en-GB" b="1" dirty="0"/>
              <a:t> programming is supposed to be fun, but it can become frustrating and time consuming.</a:t>
            </a:r>
          </a:p>
          <a:p>
            <a:pPr marL="342900" indent="-342900">
              <a:buFont typeface="Wingdings" panose="05000000000000000000" pitchFamily="2" charset="2"/>
              <a:buChar char="Ø"/>
            </a:pPr>
            <a:endParaRPr lang="en-GB" b="1" dirty="0"/>
          </a:p>
          <a:p>
            <a:pPr marL="342900" indent="-342900">
              <a:buFont typeface="Wingdings" panose="05000000000000000000" pitchFamily="2" charset="2"/>
              <a:buChar char="Ø"/>
            </a:pPr>
            <a:r>
              <a:rPr lang="en-GB" b="1" dirty="0"/>
              <a:t>Simulink support developers in 2 primary workflows:</a:t>
            </a:r>
          </a:p>
          <a:p>
            <a:pPr marL="800100" lvl="1" indent="-342900">
              <a:buFont typeface="+mj-lt"/>
              <a:buAutoNum type="arabicPeriod"/>
            </a:pPr>
            <a:endParaRPr lang="en-GB" dirty="0"/>
          </a:p>
          <a:p>
            <a:pPr marL="800100" lvl="1" indent="-342900">
              <a:buFont typeface="+mj-lt"/>
              <a:buAutoNum type="arabicPeriod"/>
            </a:pPr>
            <a:r>
              <a:rPr lang="en-GB" sz="1600" b="1" dirty="0">
                <a:solidFill>
                  <a:srgbClr val="C00000"/>
                </a:solidFill>
              </a:rPr>
              <a:t>Read, write, and </a:t>
            </a:r>
            <a:r>
              <a:rPr lang="en-GB" sz="1600" b="1" dirty="0" err="1">
                <a:solidFill>
                  <a:srgbClr val="C00000"/>
                </a:solidFill>
              </a:rPr>
              <a:t>analyze</a:t>
            </a:r>
            <a:r>
              <a:rPr lang="en-GB" sz="1600" b="1" dirty="0">
                <a:solidFill>
                  <a:srgbClr val="C00000"/>
                </a:solidFill>
              </a:rPr>
              <a:t> data from Arduino sensors</a:t>
            </a:r>
          </a:p>
          <a:p>
            <a:pPr marL="800100" lvl="1" indent="-342900">
              <a:buFont typeface="+mj-lt"/>
              <a:buAutoNum type="arabicPeriod"/>
            </a:pPr>
            <a:endParaRPr lang="en-GB" sz="1600" b="1" dirty="0"/>
          </a:p>
          <a:p>
            <a:pPr marL="800100" lvl="1" indent="-342900">
              <a:buFont typeface="+mj-lt"/>
              <a:buAutoNum type="arabicPeriod"/>
            </a:pPr>
            <a:r>
              <a:rPr lang="en-GB" sz="1600" b="1" dirty="0">
                <a:solidFill>
                  <a:srgbClr val="00B0F0"/>
                </a:solidFill>
              </a:rPr>
              <a:t>Develop algorithms that run standalone on the Arduino device </a:t>
            </a:r>
          </a:p>
          <a:p>
            <a:pPr marL="800100" lvl="1" indent="-342900">
              <a:buFont typeface="Wingdings" panose="05000000000000000000" pitchFamily="2" charset="2"/>
              <a:buChar char="Ø"/>
            </a:pPr>
            <a:endParaRPr lang="en-GB" dirty="0"/>
          </a:p>
        </p:txBody>
      </p:sp>
      <p:pic>
        <p:nvPicPr>
          <p:cNvPr id="4" name="Immagine 3">
            <a:extLst>
              <a:ext uri="{FF2B5EF4-FFF2-40B4-BE49-F238E27FC236}">
                <a16:creationId xmlns:a16="http://schemas.microsoft.com/office/drawing/2014/main" id="{4DAEEFAE-D0E0-FAB6-E271-58AE14FFB526}"/>
              </a:ext>
            </a:extLst>
          </p:cNvPr>
          <p:cNvPicPr>
            <a:picLocks noChangeAspect="1"/>
          </p:cNvPicPr>
          <p:nvPr/>
        </p:nvPicPr>
        <p:blipFill>
          <a:blip r:embed="rId3"/>
          <a:stretch>
            <a:fillRect/>
          </a:stretch>
        </p:blipFill>
        <p:spPr>
          <a:xfrm>
            <a:off x="5634816" y="3658796"/>
            <a:ext cx="6557184" cy="2049120"/>
          </a:xfrm>
          <a:prstGeom prst="rect">
            <a:avLst/>
          </a:prstGeom>
        </p:spPr>
      </p:pic>
      <p:sp>
        <p:nvSpPr>
          <p:cNvPr id="6" name="Rettangolo 5">
            <a:extLst>
              <a:ext uri="{FF2B5EF4-FFF2-40B4-BE49-F238E27FC236}">
                <a16:creationId xmlns:a16="http://schemas.microsoft.com/office/drawing/2014/main" id="{BE0E3335-3F2E-998E-FA41-22C72FC7D7BC}"/>
              </a:ext>
            </a:extLst>
          </p:cNvPr>
          <p:cNvSpPr/>
          <p:nvPr/>
        </p:nvSpPr>
        <p:spPr>
          <a:xfrm>
            <a:off x="5559200" y="3648545"/>
            <a:ext cx="6557184" cy="1859090"/>
          </a:xfrm>
          <a:prstGeom prst="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86AA1205-8D19-34A3-7C73-93C30BEC0FFE}"/>
              </a:ext>
            </a:extLst>
          </p:cNvPr>
          <p:cNvSpPr/>
          <p:nvPr/>
        </p:nvSpPr>
        <p:spPr>
          <a:xfrm>
            <a:off x="5559200" y="1353886"/>
            <a:ext cx="6557184" cy="1859090"/>
          </a:xfrm>
          <a:prstGeom prst="rect">
            <a:avLst/>
          </a:prstGeom>
          <a:solidFill>
            <a:srgbClr val="C00000">
              <a:alpha val="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513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D2917-19C5-8F31-8923-ECD5CB7C80CD}"/>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DDB83603-D1B3-DBC6-22C2-52BD34425F83}"/>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pic>
        <p:nvPicPr>
          <p:cNvPr id="3" name="Content Placeholder 5">
            <a:extLst>
              <a:ext uri="{FF2B5EF4-FFF2-40B4-BE49-F238E27FC236}">
                <a16:creationId xmlns:a16="http://schemas.microsoft.com/office/drawing/2014/main" id="{16E74830-4FD4-761F-35E0-D32D75AD90A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231" b="90000" l="10000" r="90000">
                        <a14:foregroundMark x1="57692" y1="25231" x2="57846" y2="12000"/>
                        <a14:foregroundMark x1="57846" y1="12000" x2="69077" y2="18923"/>
                        <a14:foregroundMark x1="69077" y1="18923" x2="58308" y2="26462"/>
                        <a14:foregroundMark x1="58308" y1="26462" x2="56615" y2="26000"/>
                        <a14:foregroundMark x1="48000" y1="49077" x2="27385" y2="57692"/>
                        <a14:foregroundMark x1="27385" y1="57692" x2="20769" y2="45846"/>
                        <a14:foregroundMark x1="20769" y1="45846" x2="22154" y2="33077"/>
                        <a14:foregroundMark x1="22154" y1="33077" x2="35385" y2="29077"/>
                        <a14:foregroundMark x1="35385" y1="29077" x2="48462" y2="34000"/>
                        <a14:foregroundMark x1="48462" y1="34000" x2="53538" y2="47231"/>
                        <a14:foregroundMark x1="53538" y1="47231" x2="41385" y2="51231"/>
                        <a14:foregroundMark x1="41385" y1="51231" x2="40462" y2="50923"/>
                        <a14:foregroundMark x1="35846" y1="53846" x2="23538" y2="45077"/>
                        <a14:foregroundMark x1="23538" y1="45077" x2="22923" y2="31846"/>
                        <a14:foregroundMark x1="22923" y1="31846" x2="38154" y2="31385"/>
                        <a14:foregroundMark x1="38154" y1="31385" x2="48769" y2="40308"/>
                        <a14:foregroundMark x1="48769" y1="40308" x2="41692" y2="51692"/>
                        <a14:foregroundMark x1="41692" y1="51692" x2="28769" y2="52923"/>
                        <a14:foregroundMark x1="36769" y1="54615" x2="25846" y2="45692"/>
                        <a14:foregroundMark x1="25846" y1="45692" x2="23692" y2="32000"/>
                        <a14:foregroundMark x1="23692" y1="32000" x2="34462" y2="39385"/>
                        <a14:foregroundMark x1="34462" y1="39385" x2="37385" y2="40000"/>
                        <a14:foregroundMark x1="37385" y1="54462" x2="33077" y2="42000"/>
                        <a14:foregroundMark x1="33077" y1="42000" x2="48154" y2="40462"/>
                        <a14:foregroundMark x1="48154" y1="40462" x2="44308" y2="54154"/>
                        <a14:foregroundMark x1="44308" y1="54154" x2="37846" y2="50308"/>
                        <a14:foregroundMark x1="50769" y1="43385" x2="37846" y2="50308"/>
                        <a14:foregroundMark x1="37846" y1="50308" x2="25538" y2="45385"/>
                        <a14:foregroundMark x1="25538" y1="45385" x2="35538" y2="36615"/>
                        <a14:foregroundMark x1="35538" y1="36615" x2="46308" y2="44308"/>
                        <a14:foregroundMark x1="46308" y1="44308" x2="47538" y2="46615"/>
                        <a14:foregroundMark x1="41692" y1="46923" x2="28000" y2="49077"/>
                        <a14:foregroundMark x1="28000" y1="49077" x2="26000" y2="35538"/>
                        <a14:foregroundMark x1="26000" y1="35538" x2="38462" y2="39231"/>
                        <a14:foregroundMark x1="38462" y1="39231" x2="38000" y2="48462"/>
                        <a14:foregroundMark x1="36154" y1="49538" x2="31385" y2="42000"/>
                        <a14:foregroundMark x1="32000" y1="48154" x2="28154" y2="41231"/>
                        <a14:foregroundMark x1="30154" y1="45538" x2="29538" y2="39385"/>
                        <a14:foregroundMark x1="32462" y1="44923" x2="29231" y2="44462"/>
                        <a14:foregroundMark x1="26462" y1="44000" x2="25077" y2="40462"/>
                        <a14:foregroundMark x1="28154" y1="39846" x2="28154" y2="39846"/>
                        <a14:foregroundMark x1="28154" y1="39846" x2="28154" y2="39846"/>
                        <a14:foregroundMark x1="28154" y1="40000" x2="28154" y2="40000"/>
                        <a14:foregroundMark x1="28154" y1="40000" x2="28154" y2="40000"/>
                        <a14:foregroundMark x1="30308" y1="39385" x2="25231" y2="42154"/>
                        <a14:foregroundMark x1="25231" y1="38923" x2="26615" y2="45231"/>
                        <a14:foregroundMark x1="26308" y1="44000" x2="23692" y2="36308"/>
                        <a14:foregroundMark x1="68923" y1="9231" x2="69077" y2="14462"/>
                        <a14:foregroundMark x1="77846" y1="16769" x2="76615" y2="16923"/>
                        <a14:foregroundMark x1="74154" y1="16769" x2="74154" y2="16769"/>
                      </a14:backgroundRemoval>
                    </a14:imgEffect>
                  </a14:imgLayer>
                </a14:imgProps>
              </a:ext>
            </a:extLst>
          </a:blip>
          <a:stretch>
            <a:fillRect/>
          </a:stretch>
        </p:blipFill>
        <p:spPr>
          <a:xfrm>
            <a:off x="1362047" y="1554956"/>
            <a:ext cx="3748087" cy="3748087"/>
          </a:xfrm>
          <a:prstGeom prst="rect">
            <a:avLst/>
          </a:prstGeom>
          <a:ln>
            <a:solidFill>
              <a:srgbClr val="FFFFFF"/>
            </a:solidFill>
          </a:ln>
        </p:spPr>
      </p:pic>
      <p:sp>
        <p:nvSpPr>
          <p:cNvPr id="6" name="TextBox 6">
            <a:extLst>
              <a:ext uri="{FF2B5EF4-FFF2-40B4-BE49-F238E27FC236}">
                <a16:creationId xmlns:a16="http://schemas.microsoft.com/office/drawing/2014/main" id="{D27D1BA7-27D4-BA42-FCBA-0DD8ADB81359}"/>
              </a:ext>
            </a:extLst>
          </p:cNvPr>
          <p:cNvSpPr txBox="1"/>
          <p:nvPr/>
        </p:nvSpPr>
        <p:spPr>
          <a:xfrm>
            <a:off x="5584941" y="1844824"/>
            <a:ext cx="5688632" cy="4222374"/>
          </a:xfrm>
          <a:prstGeom prst="rect">
            <a:avLst/>
          </a:prstGeom>
          <a:noFill/>
        </p:spPr>
        <p:txBody>
          <a:bodyPr wrap="square" rtlCol="0">
            <a:spAutoFit/>
          </a:bodyPr>
          <a:lstStyle/>
          <a:p>
            <a:pPr>
              <a:lnSpc>
                <a:spcPct val="110000"/>
              </a:lnSpc>
              <a:spcBef>
                <a:spcPct val="20000"/>
              </a:spcBef>
              <a:spcAft>
                <a:spcPts val="0"/>
              </a:spcAft>
              <a:buClr>
                <a:schemeClr val="tx1"/>
              </a:buClr>
              <a:buSzPts val="1800"/>
            </a:pPr>
            <a:r>
              <a:rPr lang="it-IT" b="1" i="1" dirty="0" err="1">
                <a:solidFill>
                  <a:srgbClr val="BD2B0B"/>
                </a:solidFill>
                <a:latin typeface="Century Gothic" panose="020B0502020202020204" pitchFamily="34" charset="0"/>
              </a:rPr>
              <a:t>Advantages</a:t>
            </a:r>
            <a:endParaRPr lang="it-IT" b="1" i="1" dirty="0">
              <a:solidFill>
                <a:srgbClr val="BD2B0B"/>
              </a:solidFill>
              <a:latin typeface="Century Gothic" panose="020B0502020202020204" pitchFamily="34" charset="0"/>
            </a:endParaRPr>
          </a:p>
          <a:p>
            <a:pPr marL="285750" indent="-285750">
              <a:lnSpc>
                <a:spcPct val="110000"/>
              </a:lnSpc>
              <a:spcBef>
                <a:spcPct val="20000"/>
              </a:spcBef>
              <a:spcAft>
                <a:spcPts val="0"/>
              </a:spcAft>
              <a:buClr>
                <a:schemeClr val="tx1"/>
              </a:buClr>
              <a:buSzPts val="1800"/>
              <a:buFont typeface="Wingdings" panose="05000000000000000000" pitchFamily="2" charset="2"/>
              <a:buChar char="§"/>
            </a:pPr>
            <a:r>
              <a:rPr lang="it-IT" dirty="0" err="1">
                <a:latin typeface="Century Gothic" panose="020B0502020202020204" pitchFamily="34" charset="0"/>
              </a:rPr>
              <a:t>It</a:t>
            </a:r>
            <a:r>
              <a:rPr lang="it-IT" dirty="0">
                <a:latin typeface="Century Gothic" panose="020B0502020202020204" pitchFamily="34" charset="0"/>
              </a:rPr>
              <a:t> </a:t>
            </a:r>
            <a:r>
              <a:rPr lang="it-IT" dirty="0" err="1">
                <a:latin typeface="Century Gothic" panose="020B0502020202020204" pitchFamily="34" charset="0"/>
              </a:rPr>
              <a:t>does</a:t>
            </a:r>
            <a:r>
              <a:rPr lang="it-IT" dirty="0">
                <a:latin typeface="Century Gothic" panose="020B0502020202020204" pitchFamily="34" charset="0"/>
              </a:rPr>
              <a:t> </a:t>
            </a:r>
            <a:r>
              <a:rPr lang="it-IT" dirty="0" err="1">
                <a:latin typeface="Century Gothic" panose="020B0502020202020204" pitchFamily="34" charset="0"/>
              </a:rPr>
              <a:t>not</a:t>
            </a:r>
            <a:r>
              <a:rPr lang="it-IT" dirty="0">
                <a:latin typeface="Century Gothic" panose="020B0502020202020204" pitchFamily="34" charset="0"/>
              </a:rPr>
              <a:t> </a:t>
            </a:r>
            <a:r>
              <a:rPr lang="it-IT" dirty="0" err="1">
                <a:latin typeface="Century Gothic" panose="020B0502020202020204" pitchFamily="34" charset="0"/>
              </a:rPr>
              <a:t>require</a:t>
            </a:r>
            <a:r>
              <a:rPr lang="it-IT" dirty="0">
                <a:latin typeface="Century Gothic" panose="020B0502020202020204" pitchFamily="34" charset="0"/>
              </a:rPr>
              <a:t> </a:t>
            </a:r>
            <a:r>
              <a:rPr lang="it-IT" dirty="0" err="1">
                <a:latin typeface="Century Gothic" panose="020B0502020202020204" pitchFamily="34" charset="0"/>
              </a:rPr>
              <a:t>additional</a:t>
            </a:r>
            <a:r>
              <a:rPr lang="it-IT" dirty="0">
                <a:latin typeface="Century Gothic" panose="020B0502020202020204" pitchFamily="34" charset="0"/>
              </a:rPr>
              <a:t> hardware to be </a:t>
            </a:r>
            <a:r>
              <a:rPr lang="it-IT" dirty="0" err="1">
                <a:latin typeface="Century Gothic" panose="020B0502020202020204" pitchFamily="34" charset="0"/>
              </a:rPr>
              <a:t>programmed</a:t>
            </a:r>
            <a:endParaRPr lang="it-IT" dirty="0">
              <a:latin typeface="Century Gothic" panose="020B0502020202020204" pitchFamily="34" charset="0"/>
            </a:endParaRPr>
          </a:p>
          <a:p>
            <a:pPr marL="285750" indent="-285750">
              <a:lnSpc>
                <a:spcPct val="110000"/>
              </a:lnSpc>
              <a:spcBef>
                <a:spcPct val="20000"/>
              </a:spcBef>
              <a:spcAft>
                <a:spcPts val="0"/>
              </a:spcAft>
              <a:buClr>
                <a:schemeClr val="tx1"/>
              </a:buClr>
              <a:buSzPts val="1800"/>
              <a:buFont typeface="Wingdings" panose="05000000000000000000" pitchFamily="2" charset="2"/>
              <a:buChar char="§"/>
            </a:pPr>
            <a:endParaRPr lang="it-IT" dirty="0">
              <a:latin typeface="Century Gothic" panose="020B0502020202020204" pitchFamily="34" charset="0"/>
            </a:endParaRPr>
          </a:p>
          <a:p>
            <a:pPr>
              <a:lnSpc>
                <a:spcPct val="110000"/>
              </a:lnSpc>
              <a:spcBef>
                <a:spcPct val="20000"/>
              </a:spcBef>
              <a:buClr>
                <a:schemeClr val="tx1"/>
              </a:buClr>
              <a:buSzPts val="1800"/>
            </a:pPr>
            <a:r>
              <a:rPr lang="it-IT" b="1" i="1" dirty="0" err="1">
                <a:solidFill>
                  <a:srgbClr val="BD2B0B"/>
                </a:solidFill>
                <a:latin typeface="Century Gothic" panose="020B0502020202020204" pitchFamily="34" charset="0"/>
              </a:rPr>
              <a:t>Disadvantages</a:t>
            </a:r>
            <a:endParaRPr lang="it-IT" b="1" i="1" dirty="0">
              <a:solidFill>
                <a:srgbClr val="BD2B0B"/>
              </a:solidFill>
              <a:latin typeface="Century Gothic" panose="020B0502020202020204" pitchFamily="34" charset="0"/>
            </a:endParaRPr>
          </a:p>
          <a:p>
            <a:pPr marL="285750" indent="-285750">
              <a:lnSpc>
                <a:spcPct val="110000"/>
              </a:lnSpc>
              <a:spcBef>
                <a:spcPct val="20000"/>
              </a:spcBef>
              <a:buClr>
                <a:schemeClr val="tx1"/>
              </a:buClr>
              <a:buSzPts val="1800"/>
              <a:buFont typeface="Wingdings" panose="05000000000000000000" pitchFamily="2" charset="2"/>
              <a:buChar char="§"/>
            </a:pPr>
            <a:r>
              <a:rPr lang="it-IT" dirty="0">
                <a:latin typeface="Century Gothic" panose="020B0502020202020204" pitchFamily="34" charset="0"/>
              </a:rPr>
              <a:t>Limited </a:t>
            </a:r>
            <a:r>
              <a:rPr lang="it-IT" dirty="0" err="1">
                <a:latin typeface="Century Gothic" panose="020B0502020202020204" pitchFamily="34" charset="0"/>
              </a:rPr>
              <a:t>computational</a:t>
            </a:r>
            <a:r>
              <a:rPr lang="it-IT" dirty="0">
                <a:latin typeface="Century Gothic" panose="020B0502020202020204" pitchFamily="34" charset="0"/>
              </a:rPr>
              <a:t> </a:t>
            </a:r>
            <a:r>
              <a:rPr lang="it-IT" dirty="0" err="1">
                <a:latin typeface="Century Gothic" panose="020B0502020202020204" pitchFamily="34" charset="0"/>
              </a:rPr>
              <a:t>capacity</a:t>
            </a:r>
            <a:endParaRPr lang="it-IT" dirty="0">
              <a:latin typeface="Century Gothic" panose="020B0502020202020204" pitchFamily="34" charset="0"/>
            </a:endParaRPr>
          </a:p>
          <a:p>
            <a:pPr marL="285750" indent="-285750">
              <a:lnSpc>
                <a:spcPct val="110000"/>
              </a:lnSpc>
              <a:spcBef>
                <a:spcPct val="20000"/>
              </a:spcBef>
              <a:buClr>
                <a:schemeClr val="tx1"/>
              </a:buClr>
              <a:buSzPts val="1800"/>
              <a:buFont typeface="Wingdings" panose="05000000000000000000" pitchFamily="2" charset="2"/>
              <a:buChar char="§"/>
            </a:pPr>
            <a:r>
              <a:rPr lang="it-IT" dirty="0">
                <a:latin typeface="Century Gothic" panose="020B0502020202020204" pitchFamily="34" charset="0"/>
              </a:rPr>
              <a:t>Limited </a:t>
            </a:r>
            <a:r>
              <a:rPr lang="it-IT" dirty="0" err="1">
                <a:latin typeface="Century Gothic" panose="020B0502020202020204" pitchFamily="34" charset="0"/>
              </a:rPr>
              <a:t>number</a:t>
            </a:r>
            <a:r>
              <a:rPr lang="it-IT" dirty="0">
                <a:latin typeface="Century Gothic" panose="020B0502020202020204" pitchFamily="34" charset="0"/>
              </a:rPr>
              <a:t> of interrupt pin: 2</a:t>
            </a:r>
          </a:p>
          <a:p>
            <a:pPr marL="285750" indent="-285750">
              <a:lnSpc>
                <a:spcPct val="110000"/>
              </a:lnSpc>
              <a:spcBef>
                <a:spcPct val="20000"/>
              </a:spcBef>
              <a:buClr>
                <a:schemeClr val="tx1"/>
              </a:buClr>
              <a:buSzPts val="1800"/>
              <a:buFont typeface="Wingdings" panose="05000000000000000000" pitchFamily="2" charset="2"/>
              <a:buChar char="§"/>
            </a:pPr>
            <a:r>
              <a:rPr lang="it-IT" dirty="0">
                <a:latin typeface="Century Gothic" panose="020B0502020202020204" pitchFamily="34" charset="0"/>
              </a:rPr>
              <a:t>Limited </a:t>
            </a:r>
            <a:r>
              <a:rPr lang="it-IT" dirty="0" err="1">
                <a:latin typeface="Century Gothic" panose="020B0502020202020204" pitchFamily="34" charset="0"/>
              </a:rPr>
              <a:t>number</a:t>
            </a:r>
            <a:r>
              <a:rPr lang="it-IT" dirty="0">
                <a:latin typeface="Century Gothic" panose="020B0502020202020204" pitchFamily="34" charset="0"/>
              </a:rPr>
              <a:t> of </a:t>
            </a:r>
            <a:r>
              <a:rPr lang="it-IT" dirty="0" err="1">
                <a:latin typeface="Century Gothic" panose="020B0502020202020204" pitchFamily="34" charset="0"/>
              </a:rPr>
              <a:t>sensors</a:t>
            </a:r>
            <a:r>
              <a:rPr lang="it-IT" dirty="0">
                <a:latin typeface="Century Gothic" panose="020B0502020202020204" pitchFamily="34" charset="0"/>
              </a:rPr>
              <a:t> </a:t>
            </a:r>
            <a:r>
              <a:rPr lang="it-IT" dirty="0" err="1">
                <a:latin typeface="Century Gothic" panose="020B0502020202020204" pitchFamily="34" charset="0"/>
              </a:rPr>
              <a:t>that</a:t>
            </a:r>
            <a:r>
              <a:rPr lang="it-IT" dirty="0">
                <a:latin typeface="Century Gothic" panose="020B0502020202020204" pitchFamily="34" charset="0"/>
              </a:rPr>
              <a:t> can be </a:t>
            </a:r>
            <a:r>
              <a:rPr lang="it-IT" dirty="0" err="1">
                <a:latin typeface="Century Gothic" panose="020B0502020202020204" pitchFamily="34" charset="0"/>
              </a:rPr>
              <a:t>connected</a:t>
            </a:r>
            <a:endParaRPr lang="it-IT" dirty="0">
              <a:latin typeface="Century Gothic" panose="020B0502020202020204" pitchFamily="34" charset="0"/>
            </a:endParaRPr>
          </a:p>
          <a:p>
            <a:pPr>
              <a:lnSpc>
                <a:spcPct val="110000"/>
              </a:lnSpc>
              <a:spcBef>
                <a:spcPct val="20000"/>
              </a:spcBef>
              <a:buClr>
                <a:schemeClr val="tx1"/>
              </a:buClr>
              <a:buSzPts val="1800"/>
            </a:pPr>
            <a:endParaRPr lang="it-IT" b="1" i="1" dirty="0">
              <a:solidFill>
                <a:srgbClr val="BD2B0B"/>
              </a:solidFill>
              <a:latin typeface="Century Gothic" panose="020B0502020202020204" pitchFamily="34" charset="0"/>
            </a:endParaRPr>
          </a:p>
          <a:p>
            <a:pPr marL="285750" indent="-285750">
              <a:lnSpc>
                <a:spcPct val="110000"/>
              </a:lnSpc>
              <a:spcBef>
                <a:spcPct val="20000"/>
              </a:spcBef>
              <a:spcAft>
                <a:spcPts val="0"/>
              </a:spcAft>
              <a:buClr>
                <a:schemeClr val="tx1"/>
              </a:buClr>
              <a:buSzPts val="1800"/>
              <a:buFont typeface="Wingdings" panose="05000000000000000000" pitchFamily="2" charset="2"/>
              <a:buChar char="§"/>
            </a:pPr>
            <a:endParaRPr lang="it-IT" dirty="0">
              <a:latin typeface="Century Gothic" panose="020B0502020202020204" pitchFamily="34" charset="0"/>
            </a:endParaRPr>
          </a:p>
          <a:p>
            <a:pPr marL="285750" indent="-285750">
              <a:lnSpc>
                <a:spcPct val="110000"/>
              </a:lnSpc>
              <a:spcBef>
                <a:spcPct val="20000"/>
              </a:spcBef>
              <a:spcAft>
                <a:spcPts val="0"/>
              </a:spcAft>
              <a:buClr>
                <a:schemeClr val="tx1"/>
              </a:buClr>
              <a:buSzPts val="1800"/>
              <a:buFont typeface="Wingdings" panose="05000000000000000000" pitchFamily="2" charset="2"/>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3355597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2936-6615-713A-DFE4-B012385A1F6E}"/>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FAD2194C-DB13-0457-7927-88D28D72BD5B}"/>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pic>
        <p:nvPicPr>
          <p:cNvPr id="2" name="Immagine 1" descr="Immagine che contiene tavolo&#10;&#10;Descrizione generata automaticamente">
            <a:extLst>
              <a:ext uri="{FF2B5EF4-FFF2-40B4-BE49-F238E27FC236}">
                <a16:creationId xmlns:a16="http://schemas.microsoft.com/office/drawing/2014/main" id="{8994C5DC-53E9-1C43-1FDE-7784097E9FCB}"/>
              </a:ext>
            </a:extLst>
          </p:cNvPr>
          <p:cNvPicPr>
            <a:picLocks noChangeAspect="1"/>
          </p:cNvPicPr>
          <p:nvPr/>
        </p:nvPicPr>
        <p:blipFill>
          <a:blip r:embed="rId2"/>
          <a:stretch>
            <a:fillRect/>
          </a:stretch>
        </p:blipFill>
        <p:spPr>
          <a:xfrm>
            <a:off x="6237142" y="331817"/>
            <a:ext cx="5954858" cy="5462399"/>
          </a:xfrm>
          <a:prstGeom prst="rect">
            <a:avLst/>
          </a:prstGeom>
        </p:spPr>
      </p:pic>
      <p:sp>
        <p:nvSpPr>
          <p:cNvPr id="4" name="CasellaDiTesto 3">
            <a:extLst>
              <a:ext uri="{FF2B5EF4-FFF2-40B4-BE49-F238E27FC236}">
                <a16:creationId xmlns:a16="http://schemas.microsoft.com/office/drawing/2014/main" id="{855748BD-30F5-01FF-00A8-265272095244}"/>
              </a:ext>
            </a:extLst>
          </p:cNvPr>
          <p:cNvSpPr txBox="1"/>
          <p:nvPr/>
        </p:nvSpPr>
        <p:spPr>
          <a:xfrm>
            <a:off x="139634" y="1557257"/>
            <a:ext cx="6097508" cy="923330"/>
          </a:xfrm>
          <a:prstGeom prst="rect">
            <a:avLst/>
          </a:prstGeom>
          <a:noFill/>
        </p:spPr>
        <p:txBody>
          <a:bodyPr wrap="square">
            <a:spAutoFit/>
          </a:bodyPr>
          <a:lstStyle/>
          <a:p>
            <a:pPr marL="342900" indent="-342900">
              <a:buFont typeface="Wingdings" panose="05000000000000000000" pitchFamily="2" charset="2"/>
              <a:buChar char="Ø"/>
            </a:pPr>
            <a:r>
              <a:rPr lang="en-GB" b="1" dirty="0"/>
              <a:t>With </a:t>
            </a:r>
            <a:r>
              <a:rPr lang="en-GB" b="1" dirty="0">
                <a:solidFill>
                  <a:srgbClr val="C00000"/>
                </a:solidFill>
              </a:rPr>
              <a:t>Simulink® Support Package for Arduino® Hardware, </a:t>
            </a:r>
            <a:r>
              <a:rPr lang="en-GB" b="1" dirty="0"/>
              <a:t>you can use Simulink to develop and simulate algorithms that run standalone on your Arduino. </a:t>
            </a:r>
          </a:p>
        </p:txBody>
      </p:sp>
      <p:sp>
        <p:nvSpPr>
          <p:cNvPr id="6" name="CasellaDiTesto 5">
            <a:extLst>
              <a:ext uri="{FF2B5EF4-FFF2-40B4-BE49-F238E27FC236}">
                <a16:creationId xmlns:a16="http://schemas.microsoft.com/office/drawing/2014/main" id="{91C07F76-2868-499F-C0DC-00156DC64848}"/>
              </a:ext>
            </a:extLst>
          </p:cNvPr>
          <p:cNvSpPr txBox="1"/>
          <p:nvPr/>
        </p:nvSpPr>
        <p:spPr>
          <a:xfrm>
            <a:off x="432372" y="3606512"/>
            <a:ext cx="5302496" cy="1015663"/>
          </a:xfrm>
          <a:prstGeom prst="rect">
            <a:avLst/>
          </a:prstGeom>
          <a:noFill/>
        </p:spPr>
        <p:txBody>
          <a:bodyPr wrap="square">
            <a:spAutoFit/>
          </a:bodyPr>
          <a:lstStyle/>
          <a:p>
            <a:r>
              <a:rPr lang="it-IT" sz="2000" b="1" dirty="0">
                <a:solidFill>
                  <a:srgbClr val="C00000"/>
                </a:solidFill>
              </a:rPr>
              <a:t>I</a:t>
            </a:r>
            <a:r>
              <a:rPr lang="en-GB" sz="2000" b="1" dirty="0">
                <a:solidFill>
                  <a:srgbClr val="C00000"/>
                </a:solidFill>
              </a:rPr>
              <a:t>F YOU WANT TO USE ARDUINO SIMULINK, YOU NEED TO DOWNLOAD AND INSTALL THE SUPPORT PACKAGE ! </a:t>
            </a:r>
          </a:p>
        </p:txBody>
      </p:sp>
      <p:sp>
        <p:nvSpPr>
          <p:cNvPr id="7" name="Freccia in giù 6">
            <a:extLst>
              <a:ext uri="{FF2B5EF4-FFF2-40B4-BE49-F238E27FC236}">
                <a16:creationId xmlns:a16="http://schemas.microsoft.com/office/drawing/2014/main" id="{B912C27E-05F4-5354-3DB0-D98070E54E4A}"/>
              </a:ext>
            </a:extLst>
          </p:cNvPr>
          <p:cNvSpPr/>
          <p:nvPr/>
        </p:nvSpPr>
        <p:spPr>
          <a:xfrm>
            <a:off x="2610513" y="2760893"/>
            <a:ext cx="576064" cy="72008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a:extLst>
              <a:ext uri="{FF2B5EF4-FFF2-40B4-BE49-F238E27FC236}">
                <a16:creationId xmlns:a16="http://schemas.microsoft.com/office/drawing/2014/main" id="{3CE8E2A2-608E-D559-C3D9-96A36CEBD30E}"/>
              </a:ext>
            </a:extLst>
          </p:cNvPr>
          <p:cNvSpPr txBox="1"/>
          <p:nvPr/>
        </p:nvSpPr>
        <p:spPr>
          <a:xfrm>
            <a:off x="941560" y="6341517"/>
            <a:ext cx="9379391" cy="369332"/>
          </a:xfrm>
          <a:prstGeom prst="rect">
            <a:avLst/>
          </a:prstGeom>
          <a:noFill/>
        </p:spPr>
        <p:txBody>
          <a:bodyPr wrap="square">
            <a:spAutoFit/>
          </a:bodyPr>
          <a:lstStyle/>
          <a:p>
            <a:r>
              <a:rPr lang="en-GB" b="1" dirty="0"/>
              <a:t>References: </a:t>
            </a:r>
            <a:r>
              <a:rPr lang="en-GB" dirty="0">
                <a:hlinkClick r:id="rId3"/>
              </a:rPr>
              <a:t>https://www.mathworks.com/hardware-support/arduino-simulink.html</a:t>
            </a:r>
            <a:endParaRPr lang="en-GB" dirty="0"/>
          </a:p>
        </p:txBody>
      </p:sp>
      <p:sp>
        <p:nvSpPr>
          <p:cNvPr id="3" name="CasellaDiTesto 2">
            <a:extLst>
              <a:ext uri="{FF2B5EF4-FFF2-40B4-BE49-F238E27FC236}">
                <a16:creationId xmlns:a16="http://schemas.microsoft.com/office/drawing/2014/main" id="{DF3DB8E3-1056-ABBB-8461-5E518EA45C7A}"/>
              </a:ext>
            </a:extLst>
          </p:cNvPr>
          <p:cNvSpPr txBox="1"/>
          <p:nvPr/>
        </p:nvSpPr>
        <p:spPr>
          <a:xfrm>
            <a:off x="299871" y="4817373"/>
            <a:ext cx="6097508" cy="646331"/>
          </a:xfrm>
          <a:prstGeom prst="rect">
            <a:avLst/>
          </a:prstGeom>
          <a:noFill/>
        </p:spPr>
        <p:txBody>
          <a:bodyPr wrap="square">
            <a:spAutoFit/>
          </a:bodyPr>
          <a:lstStyle/>
          <a:p>
            <a:r>
              <a:rPr lang="it-IT" b="1" dirty="0">
                <a:highlight>
                  <a:srgbClr val="FFFF00"/>
                </a:highlight>
              </a:rPr>
              <a:t>Watch the video: </a:t>
            </a:r>
            <a:r>
              <a:rPr lang="it-IT" dirty="0">
                <a:hlinkClick r:id="rId4"/>
              </a:rPr>
              <a:t>https://www.youtube.com/watch?v=9ttIZoUXCKY</a:t>
            </a:r>
            <a:r>
              <a:rPr lang="it-IT" dirty="0"/>
              <a:t> </a:t>
            </a:r>
          </a:p>
        </p:txBody>
      </p:sp>
    </p:spTree>
    <p:extLst>
      <p:ext uri="{BB962C8B-B14F-4D97-AF65-F5344CB8AC3E}">
        <p14:creationId xmlns:p14="http://schemas.microsoft.com/office/powerpoint/2010/main" val="2007718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092F5-D2D7-7DF4-18AC-017D5C72A357}"/>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A87B460A-0931-DE88-8132-AB2C1F3A5B7F}"/>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sp>
        <p:nvSpPr>
          <p:cNvPr id="9" name="CasellaDiTesto 8">
            <a:extLst>
              <a:ext uri="{FF2B5EF4-FFF2-40B4-BE49-F238E27FC236}">
                <a16:creationId xmlns:a16="http://schemas.microsoft.com/office/drawing/2014/main" id="{BB119DE1-CB48-9EA4-2EEF-1BF268100B6F}"/>
              </a:ext>
            </a:extLst>
          </p:cNvPr>
          <p:cNvSpPr txBox="1"/>
          <p:nvPr/>
        </p:nvSpPr>
        <p:spPr>
          <a:xfrm>
            <a:off x="941560" y="6341517"/>
            <a:ext cx="9379391" cy="369332"/>
          </a:xfrm>
          <a:prstGeom prst="rect">
            <a:avLst/>
          </a:prstGeom>
          <a:noFill/>
        </p:spPr>
        <p:txBody>
          <a:bodyPr wrap="square">
            <a:spAutoFit/>
          </a:bodyPr>
          <a:lstStyle/>
          <a:p>
            <a:r>
              <a:rPr lang="en-GB" b="1" dirty="0"/>
              <a:t>References: </a:t>
            </a:r>
            <a:r>
              <a:rPr lang="en-GB" dirty="0">
                <a:hlinkClick r:id="rId2"/>
              </a:rPr>
              <a:t>https://www.mathworks.com/hardware-support/arduino-simulink.html</a:t>
            </a:r>
            <a:endParaRPr lang="en-GB" dirty="0"/>
          </a:p>
        </p:txBody>
      </p:sp>
      <p:pic>
        <p:nvPicPr>
          <p:cNvPr id="3" name="Immagine 2">
            <a:extLst>
              <a:ext uri="{FF2B5EF4-FFF2-40B4-BE49-F238E27FC236}">
                <a16:creationId xmlns:a16="http://schemas.microsoft.com/office/drawing/2014/main" id="{53B0ED60-B5D4-DD08-51A7-35868F7153B8}"/>
              </a:ext>
            </a:extLst>
          </p:cNvPr>
          <p:cNvPicPr>
            <a:picLocks noChangeAspect="1"/>
          </p:cNvPicPr>
          <p:nvPr/>
        </p:nvPicPr>
        <p:blipFill rotWithShape="1">
          <a:blip r:embed="rId3"/>
          <a:srcRect l="16926" t="9051" r="16926" b="12336"/>
          <a:stretch/>
        </p:blipFill>
        <p:spPr>
          <a:xfrm>
            <a:off x="1852385" y="1181889"/>
            <a:ext cx="7632848" cy="5102485"/>
          </a:xfrm>
          <a:prstGeom prst="rect">
            <a:avLst/>
          </a:prstGeom>
        </p:spPr>
      </p:pic>
      <p:sp>
        <p:nvSpPr>
          <p:cNvPr id="8" name="Ovale 7">
            <a:extLst>
              <a:ext uri="{FF2B5EF4-FFF2-40B4-BE49-F238E27FC236}">
                <a16:creationId xmlns:a16="http://schemas.microsoft.com/office/drawing/2014/main" id="{86CE1FA6-C35C-0F53-2851-031A06499E96}"/>
              </a:ext>
            </a:extLst>
          </p:cNvPr>
          <p:cNvSpPr/>
          <p:nvPr/>
        </p:nvSpPr>
        <p:spPr>
          <a:xfrm>
            <a:off x="4084633" y="1253896"/>
            <a:ext cx="1296144" cy="576064"/>
          </a:xfrm>
          <a:prstGeom prst="ellipse">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a:extLst>
              <a:ext uri="{FF2B5EF4-FFF2-40B4-BE49-F238E27FC236}">
                <a16:creationId xmlns:a16="http://schemas.microsoft.com/office/drawing/2014/main" id="{11105C90-16D7-B706-15F7-AD23BEBDD81F}"/>
              </a:ext>
            </a:extLst>
          </p:cNvPr>
          <p:cNvSpPr/>
          <p:nvPr/>
        </p:nvSpPr>
        <p:spPr>
          <a:xfrm>
            <a:off x="2932505" y="3805140"/>
            <a:ext cx="6768752" cy="1931098"/>
          </a:xfrm>
          <a:prstGeom prst="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3546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D81E8-7252-297E-C076-7F65ABAC3623}"/>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C38ED274-7433-B9BB-0119-20D418FE653C}"/>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sp>
        <p:nvSpPr>
          <p:cNvPr id="9" name="CasellaDiTesto 8">
            <a:extLst>
              <a:ext uri="{FF2B5EF4-FFF2-40B4-BE49-F238E27FC236}">
                <a16:creationId xmlns:a16="http://schemas.microsoft.com/office/drawing/2014/main" id="{A7AD2FF4-6BF6-E0E6-4A72-6879B935E544}"/>
              </a:ext>
            </a:extLst>
          </p:cNvPr>
          <p:cNvSpPr txBox="1"/>
          <p:nvPr/>
        </p:nvSpPr>
        <p:spPr>
          <a:xfrm>
            <a:off x="941560" y="6341517"/>
            <a:ext cx="9379391" cy="369332"/>
          </a:xfrm>
          <a:prstGeom prst="rect">
            <a:avLst/>
          </a:prstGeom>
          <a:noFill/>
        </p:spPr>
        <p:txBody>
          <a:bodyPr wrap="square">
            <a:spAutoFit/>
          </a:bodyPr>
          <a:lstStyle/>
          <a:p>
            <a:r>
              <a:rPr lang="en-GB" b="1" dirty="0"/>
              <a:t>References: </a:t>
            </a:r>
            <a:r>
              <a:rPr lang="en-GB" dirty="0">
                <a:hlinkClick r:id="rId2"/>
              </a:rPr>
              <a:t>https://www.mathworks.com/hardware-support/arduino-simulink.html</a:t>
            </a:r>
            <a:endParaRPr lang="en-GB" dirty="0"/>
          </a:p>
        </p:txBody>
      </p:sp>
      <p:pic>
        <p:nvPicPr>
          <p:cNvPr id="2" name="Immagine 1">
            <a:extLst>
              <a:ext uri="{FF2B5EF4-FFF2-40B4-BE49-F238E27FC236}">
                <a16:creationId xmlns:a16="http://schemas.microsoft.com/office/drawing/2014/main" id="{811E80F8-3AFC-0AED-4988-C9D5C4CA0066}"/>
              </a:ext>
            </a:extLst>
          </p:cNvPr>
          <p:cNvPicPr>
            <a:picLocks noChangeAspect="1"/>
          </p:cNvPicPr>
          <p:nvPr/>
        </p:nvPicPr>
        <p:blipFill rotWithShape="1">
          <a:blip r:embed="rId3"/>
          <a:srcRect l="6885" t="10101" r="9838" b="6951"/>
          <a:stretch/>
        </p:blipFill>
        <p:spPr>
          <a:xfrm>
            <a:off x="1315892" y="1206399"/>
            <a:ext cx="9145016" cy="5123801"/>
          </a:xfrm>
          <a:prstGeom prst="rect">
            <a:avLst/>
          </a:prstGeom>
        </p:spPr>
      </p:pic>
      <p:sp>
        <p:nvSpPr>
          <p:cNvPr id="4" name="Ovale 3">
            <a:extLst>
              <a:ext uri="{FF2B5EF4-FFF2-40B4-BE49-F238E27FC236}">
                <a16:creationId xmlns:a16="http://schemas.microsoft.com/office/drawing/2014/main" id="{123EE74C-DECE-9E2C-F295-2D6AC905B16C}"/>
              </a:ext>
            </a:extLst>
          </p:cNvPr>
          <p:cNvSpPr/>
          <p:nvPr/>
        </p:nvSpPr>
        <p:spPr>
          <a:xfrm>
            <a:off x="1963964" y="1497336"/>
            <a:ext cx="720080" cy="576064"/>
          </a:xfrm>
          <a:prstGeom prst="ellipse">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e 5">
            <a:extLst>
              <a:ext uri="{FF2B5EF4-FFF2-40B4-BE49-F238E27FC236}">
                <a16:creationId xmlns:a16="http://schemas.microsoft.com/office/drawing/2014/main" id="{411C80F5-712E-AF9F-228F-DE0ADCCAB367}"/>
              </a:ext>
            </a:extLst>
          </p:cNvPr>
          <p:cNvSpPr/>
          <p:nvPr/>
        </p:nvSpPr>
        <p:spPr>
          <a:xfrm>
            <a:off x="1270265" y="1176013"/>
            <a:ext cx="720080" cy="576064"/>
          </a:xfrm>
          <a:prstGeom prst="ellipse">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onnettore 2 6">
            <a:extLst>
              <a:ext uri="{FF2B5EF4-FFF2-40B4-BE49-F238E27FC236}">
                <a16:creationId xmlns:a16="http://schemas.microsoft.com/office/drawing/2014/main" id="{D3161684-1BD5-144A-E958-BA5BF18A507E}"/>
              </a:ext>
            </a:extLst>
          </p:cNvPr>
          <p:cNvCxnSpPr/>
          <p:nvPr/>
        </p:nvCxnSpPr>
        <p:spPr>
          <a:xfrm flipH="1">
            <a:off x="7292556" y="3912316"/>
            <a:ext cx="64807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220D0BA3-BED6-F3DD-6BB8-4B7BE8F55F46}"/>
              </a:ext>
            </a:extLst>
          </p:cNvPr>
          <p:cNvSpPr/>
          <p:nvPr/>
        </p:nvSpPr>
        <p:spPr>
          <a:xfrm>
            <a:off x="7616591" y="2204936"/>
            <a:ext cx="2889943" cy="1512168"/>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asellaDiTesto 11">
            <a:extLst>
              <a:ext uri="{FF2B5EF4-FFF2-40B4-BE49-F238E27FC236}">
                <a16:creationId xmlns:a16="http://schemas.microsoft.com/office/drawing/2014/main" id="{F0755764-BC31-F15A-DBC6-EA476F3BEBB8}"/>
              </a:ext>
            </a:extLst>
          </p:cNvPr>
          <p:cNvSpPr txBox="1"/>
          <p:nvPr/>
        </p:nvSpPr>
        <p:spPr>
          <a:xfrm>
            <a:off x="8763951" y="3713093"/>
            <a:ext cx="1774522" cy="338554"/>
          </a:xfrm>
          <a:prstGeom prst="rect">
            <a:avLst/>
          </a:prstGeom>
          <a:noFill/>
        </p:spPr>
        <p:txBody>
          <a:bodyPr wrap="square">
            <a:spAutoFit/>
          </a:bodyPr>
          <a:lstStyle/>
          <a:p>
            <a:r>
              <a:rPr lang="it-IT" sz="1600" b="1" dirty="0"/>
              <a:t>Default </a:t>
            </a:r>
            <a:r>
              <a:rPr lang="it-IT" sz="1600" b="1" dirty="0" err="1"/>
              <a:t>functions</a:t>
            </a:r>
            <a:endParaRPr lang="en-GB" b="1" dirty="0"/>
          </a:p>
        </p:txBody>
      </p:sp>
    </p:spTree>
    <p:extLst>
      <p:ext uri="{BB962C8B-B14F-4D97-AF65-F5344CB8AC3E}">
        <p14:creationId xmlns:p14="http://schemas.microsoft.com/office/powerpoint/2010/main" val="1949946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0373D-61D5-3AA0-E1B7-7CE5E2A1F26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9CC2F981-97D8-4B76-D872-463675D902B1}"/>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a:t>
            </a:r>
            <a:r>
              <a:rPr lang="it-IT" sz="2200" dirty="0" err="1">
                <a:solidFill>
                  <a:schemeClr val="tx1"/>
                </a:solidFill>
              </a:rPr>
              <a:t>Simulink</a:t>
            </a:r>
            <a:endParaRPr lang="it-IT" sz="2200" dirty="0">
              <a:solidFill>
                <a:schemeClr val="tx1"/>
              </a:solidFill>
            </a:endParaRPr>
          </a:p>
        </p:txBody>
      </p:sp>
      <p:sp>
        <p:nvSpPr>
          <p:cNvPr id="9" name="CasellaDiTesto 8">
            <a:extLst>
              <a:ext uri="{FF2B5EF4-FFF2-40B4-BE49-F238E27FC236}">
                <a16:creationId xmlns:a16="http://schemas.microsoft.com/office/drawing/2014/main" id="{1E1DD31B-67D9-E921-1BF8-69AC82B217F4}"/>
              </a:ext>
            </a:extLst>
          </p:cNvPr>
          <p:cNvSpPr txBox="1"/>
          <p:nvPr/>
        </p:nvSpPr>
        <p:spPr>
          <a:xfrm>
            <a:off x="941560" y="6341517"/>
            <a:ext cx="9379391" cy="369332"/>
          </a:xfrm>
          <a:prstGeom prst="rect">
            <a:avLst/>
          </a:prstGeom>
          <a:noFill/>
        </p:spPr>
        <p:txBody>
          <a:bodyPr wrap="square">
            <a:spAutoFit/>
          </a:bodyPr>
          <a:lstStyle/>
          <a:p>
            <a:r>
              <a:rPr lang="en-GB" b="1" dirty="0"/>
              <a:t>References: </a:t>
            </a:r>
            <a:r>
              <a:rPr lang="en-GB" dirty="0">
                <a:hlinkClick r:id="rId2"/>
              </a:rPr>
              <a:t>https://www.mathworks.com/hardware-support/arduino-simulink.html</a:t>
            </a:r>
            <a:endParaRPr lang="en-GB" dirty="0"/>
          </a:p>
        </p:txBody>
      </p:sp>
      <p:pic>
        <p:nvPicPr>
          <p:cNvPr id="2" name="Immagine 1">
            <a:extLst>
              <a:ext uri="{FF2B5EF4-FFF2-40B4-BE49-F238E27FC236}">
                <a16:creationId xmlns:a16="http://schemas.microsoft.com/office/drawing/2014/main" id="{745AA525-BD21-1207-E172-5658849E798F}"/>
              </a:ext>
            </a:extLst>
          </p:cNvPr>
          <p:cNvPicPr>
            <a:picLocks noChangeAspect="1"/>
          </p:cNvPicPr>
          <p:nvPr/>
        </p:nvPicPr>
        <p:blipFill rotWithShape="1">
          <a:blip r:embed="rId3"/>
          <a:srcRect l="6885" t="10101" r="37766" b="22484"/>
          <a:stretch/>
        </p:blipFill>
        <p:spPr>
          <a:xfrm>
            <a:off x="5814464" y="1472740"/>
            <a:ext cx="5710598" cy="3912520"/>
          </a:xfrm>
          <a:prstGeom prst="rect">
            <a:avLst/>
          </a:prstGeom>
        </p:spPr>
      </p:pic>
      <p:sp>
        <p:nvSpPr>
          <p:cNvPr id="4" name="CasellaDiTesto 3">
            <a:extLst>
              <a:ext uri="{FF2B5EF4-FFF2-40B4-BE49-F238E27FC236}">
                <a16:creationId xmlns:a16="http://schemas.microsoft.com/office/drawing/2014/main" id="{62F49E3E-F880-D384-88DA-0F97848A67DA}"/>
              </a:ext>
            </a:extLst>
          </p:cNvPr>
          <p:cNvSpPr txBox="1"/>
          <p:nvPr/>
        </p:nvSpPr>
        <p:spPr>
          <a:xfrm>
            <a:off x="278395" y="2386518"/>
            <a:ext cx="6097508" cy="369332"/>
          </a:xfrm>
          <a:prstGeom prst="rect">
            <a:avLst/>
          </a:prstGeom>
          <a:noFill/>
        </p:spPr>
        <p:txBody>
          <a:bodyPr wrap="square">
            <a:spAutoFit/>
          </a:bodyPr>
          <a:lstStyle/>
          <a:p>
            <a:r>
              <a:rPr lang="en-GB" b="1">
                <a:solidFill>
                  <a:srgbClr val="C00000"/>
                </a:solidFill>
              </a:rPr>
              <a:t>EXAMPLES AND DOCUMENTATIONS ON GITHUB</a:t>
            </a:r>
            <a:endParaRPr lang="it-IT" dirty="0">
              <a:solidFill>
                <a:srgbClr val="C00000"/>
              </a:solidFill>
            </a:endParaRPr>
          </a:p>
        </p:txBody>
      </p:sp>
      <p:sp>
        <p:nvSpPr>
          <p:cNvPr id="7" name="CasellaDiTesto 6">
            <a:extLst>
              <a:ext uri="{FF2B5EF4-FFF2-40B4-BE49-F238E27FC236}">
                <a16:creationId xmlns:a16="http://schemas.microsoft.com/office/drawing/2014/main" id="{2EF64FAF-E7E4-3B77-55B0-C3FE458249C3}"/>
              </a:ext>
            </a:extLst>
          </p:cNvPr>
          <p:cNvSpPr txBox="1"/>
          <p:nvPr/>
        </p:nvSpPr>
        <p:spPr>
          <a:xfrm>
            <a:off x="196913" y="2919177"/>
            <a:ext cx="6097508" cy="369332"/>
          </a:xfrm>
          <a:prstGeom prst="rect">
            <a:avLst/>
          </a:prstGeom>
          <a:noFill/>
        </p:spPr>
        <p:txBody>
          <a:bodyPr wrap="square">
            <a:spAutoFit/>
          </a:bodyPr>
          <a:lstStyle/>
          <a:p>
            <a:r>
              <a:rPr lang="it-IT" dirty="0">
                <a:hlinkClick r:id="rId4"/>
              </a:rPr>
              <a:t>https://duinobasedlearning.github.io/P0_en.html</a:t>
            </a:r>
            <a:r>
              <a:rPr lang="it-IT" dirty="0"/>
              <a:t> </a:t>
            </a:r>
          </a:p>
        </p:txBody>
      </p:sp>
    </p:spTree>
    <p:extLst>
      <p:ext uri="{BB962C8B-B14F-4D97-AF65-F5344CB8AC3E}">
        <p14:creationId xmlns:p14="http://schemas.microsoft.com/office/powerpoint/2010/main" val="4184042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5504-E350-13A6-BE3E-B35538B703A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C6468B1E-CDFC-74AE-948B-BF8821AFD5A2}"/>
              </a:ext>
            </a:extLst>
          </p:cNvPr>
          <p:cNvSpPr>
            <a:spLocks noGrp="1"/>
          </p:cNvSpPr>
          <p:nvPr>
            <p:ph type="body" sz="quarter" idx="11"/>
          </p:nvPr>
        </p:nvSpPr>
        <p:spPr/>
        <p:txBody>
          <a:bodyPr/>
          <a:lstStyle/>
          <a:p>
            <a:r>
              <a:rPr lang="it-IT" sz="3600" dirty="0" err="1"/>
              <a:t>Outline</a:t>
            </a:r>
            <a:endParaRPr lang="it-IT" sz="3600" dirty="0"/>
          </a:p>
        </p:txBody>
      </p:sp>
      <p:sp>
        <p:nvSpPr>
          <p:cNvPr id="3" name="CasellaDiTesto 2">
            <a:extLst>
              <a:ext uri="{FF2B5EF4-FFF2-40B4-BE49-F238E27FC236}">
                <a16:creationId xmlns:a16="http://schemas.microsoft.com/office/drawing/2014/main" id="{CDD13DAA-302F-CF29-5257-7EFBFF72846E}"/>
              </a:ext>
            </a:extLst>
          </p:cNvPr>
          <p:cNvSpPr txBox="1"/>
          <p:nvPr/>
        </p:nvSpPr>
        <p:spPr>
          <a:xfrm>
            <a:off x="431799" y="1124747"/>
            <a:ext cx="6097508" cy="4893647"/>
          </a:xfrm>
          <a:prstGeom prst="rect">
            <a:avLst/>
          </a:prstGeom>
          <a:noFill/>
        </p:spPr>
        <p:txBody>
          <a:bodyPr wrap="square">
            <a:spAutoFit/>
          </a:bodyPr>
          <a:lstStyle/>
          <a:p>
            <a:pPr marL="285750" indent="-285750">
              <a:buFont typeface="Arial" panose="020B0604020202020204" pitchFamily="34" charset="0"/>
              <a:buChar char="•"/>
            </a:pPr>
            <a:r>
              <a:rPr lang="it-IT" sz="2400" dirty="0">
                <a:solidFill>
                  <a:schemeClr val="bg1">
                    <a:lumMod val="65000"/>
                  </a:schemeClr>
                </a:solidFill>
              </a:rPr>
              <a:t>Arduino</a:t>
            </a:r>
          </a:p>
          <a:p>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Programming Language (IDE)</a:t>
            </a: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err="1">
                <a:solidFill>
                  <a:schemeClr val="bg1">
                    <a:lumMod val="65000"/>
                  </a:schemeClr>
                </a:solidFill>
              </a:rPr>
              <a:t>Examples</a:t>
            </a:r>
            <a:endParaRPr lang="it-IT" sz="2400" dirty="0">
              <a:solidFill>
                <a:schemeClr val="bg1">
                  <a:lumMod val="65000"/>
                </a:schemeClr>
              </a:solidFill>
            </a:endParaRPr>
          </a:p>
          <a:p>
            <a:pPr marL="285750" indent="-285750">
              <a:buFont typeface="Arial" panose="020B0604020202020204" pitchFamily="34" charset="0"/>
              <a:buChar char="•"/>
            </a:pPr>
            <a:endParaRPr lang="it-IT" sz="2400" dirty="0">
              <a:solidFill>
                <a:schemeClr val="bg1">
                  <a:lumMod val="65000"/>
                </a:schemeClr>
              </a:solidFill>
            </a:endParaRPr>
          </a:p>
          <a:p>
            <a:pPr marL="285750" indent="-285750">
              <a:buFont typeface="Arial" panose="020B0604020202020204" pitchFamily="34" charset="0"/>
              <a:buChar char="•"/>
            </a:pPr>
            <a:r>
              <a:rPr lang="it-IT" sz="2400" dirty="0">
                <a:solidFill>
                  <a:schemeClr val="bg1">
                    <a:lumMod val="65000"/>
                  </a:schemeClr>
                </a:solidFill>
              </a:rPr>
              <a:t>Arduino &amp; Matlab</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solidFill>
                  <a:schemeClr val="bg1">
                    <a:lumMod val="65000"/>
                  </a:schemeClr>
                </a:solidFill>
              </a:rPr>
              <a:t>Arduino &amp; </a:t>
            </a:r>
            <a:r>
              <a:rPr lang="it-IT" sz="2400" dirty="0" err="1">
                <a:solidFill>
                  <a:schemeClr val="bg1">
                    <a:lumMod val="65000"/>
                  </a:schemeClr>
                </a:solidFill>
              </a:rPr>
              <a:t>Simulink</a:t>
            </a:r>
            <a:endParaRPr lang="it-IT" sz="2400" dirty="0">
              <a:solidFill>
                <a:schemeClr val="bg1">
                  <a:lumMod val="65000"/>
                </a:schemeClr>
              </a:solidFill>
            </a:endParaRPr>
          </a:p>
          <a:p>
            <a:pPr marL="285750" indent="-285750">
              <a:buFont typeface="Arial" panose="020B0604020202020204" pitchFamily="34" charset="0"/>
              <a:buChar char="•"/>
            </a:pPr>
            <a:endParaRPr lang="it-IT" sz="2400" b="1" dirty="0"/>
          </a:p>
          <a:p>
            <a:pPr marL="285750" indent="-285750">
              <a:buFont typeface="Arial" panose="020B0604020202020204" pitchFamily="34" charset="0"/>
              <a:buChar char="•"/>
            </a:pPr>
            <a:r>
              <a:rPr lang="it-IT" sz="2400" b="1" dirty="0"/>
              <a:t>Arduino &amp; Python</a:t>
            </a:r>
          </a:p>
          <a:p>
            <a:pPr marL="285750" indent="-285750">
              <a:buFont typeface="Arial" panose="020B0604020202020204" pitchFamily="34" charset="0"/>
              <a:buChar char="•"/>
            </a:pPr>
            <a:endParaRPr lang="it-IT" sz="2400" b="1" dirty="0"/>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3546149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DACA2-AE59-2B47-4B7D-03A53EF05BC3}"/>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DD78D162-BDA9-6C66-1609-5D3D4590F504}"/>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Python</a:t>
            </a:r>
          </a:p>
        </p:txBody>
      </p:sp>
      <p:sp>
        <p:nvSpPr>
          <p:cNvPr id="3" name="CasellaDiTesto 2">
            <a:extLst>
              <a:ext uri="{FF2B5EF4-FFF2-40B4-BE49-F238E27FC236}">
                <a16:creationId xmlns:a16="http://schemas.microsoft.com/office/drawing/2014/main" id="{3362F8F9-CD44-9E55-2E34-EC976BA8CAE0}"/>
              </a:ext>
            </a:extLst>
          </p:cNvPr>
          <p:cNvSpPr txBox="1"/>
          <p:nvPr/>
        </p:nvSpPr>
        <p:spPr>
          <a:xfrm>
            <a:off x="479426" y="1523738"/>
            <a:ext cx="11233148" cy="369332"/>
          </a:xfrm>
          <a:prstGeom prst="rect">
            <a:avLst/>
          </a:prstGeom>
          <a:noFill/>
        </p:spPr>
        <p:txBody>
          <a:bodyPr wrap="square">
            <a:spAutoFit/>
          </a:bodyPr>
          <a:lstStyle/>
          <a:p>
            <a:r>
              <a:rPr lang="en-US" b="0" i="0">
                <a:effectLst/>
                <a:latin typeface="Open Sans" panose="020B0606030504020204" pitchFamily="34" charset="0"/>
              </a:rPr>
              <a:t>Arduino is adding the Python language as an additional option for programming microcontrollers.</a:t>
            </a:r>
            <a:endParaRPr lang="it-IT" dirty="0"/>
          </a:p>
        </p:txBody>
      </p:sp>
      <p:sp>
        <p:nvSpPr>
          <p:cNvPr id="6" name="CasellaDiTesto 5">
            <a:extLst>
              <a:ext uri="{FF2B5EF4-FFF2-40B4-BE49-F238E27FC236}">
                <a16:creationId xmlns:a16="http://schemas.microsoft.com/office/drawing/2014/main" id="{B87E7962-0B5E-2D72-9F25-A41380730429}"/>
              </a:ext>
            </a:extLst>
          </p:cNvPr>
          <p:cNvSpPr txBox="1"/>
          <p:nvPr/>
        </p:nvSpPr>
        <p:spPr>
          <a:xfrm>
            <a:off x="527052" y="2101941"/>
            <a:ext cx="8666837" cy="369332"/>
          </a:xfrm>
          <a:prstGeom prst="rect">
            <a:avLst/>
          </a:prstGeom>
          <a:noFill/>
        </p:spPr>
        <p:txBody>
          <a:bodyPr wrap="square">
            <a:spAutoFit/>
          </a:bodyPr>
          <a:lstStyle/>
          <a:p>
            <a:r>
              <a:rPr lang="en-US" b="0" i="0" dirty="0">
                <a:effectLst/>
                <a:latin typeface="Open Sans" panose="020B0606030504020204" pitchFamily="34" charset="0"/>
              </a:rPr>
              <a:t>The platform is </a:t>
            </a:r>
            <a:r>
              <a:rPr lang="en-US" b="1" i="0" u="none" strike="noStrike" dirty="0" err="1">
                <a:effectLst/>
                <a:latin typeface="Open Sans" panose="020B0606030504020204" pitchFamily="34" charset="0"/>
                <a:hlinkClick r:id="rId2">
                  <a:extLst>
                    <a:ext uri="{A12FA001-AC4F-418D-AE19-62706E023703}">
                      <ahyp:hlinkClr xmlns:ahyp="http://schemas.microsoft.com/office/drawing/2018/hyperlinkcolor" val="tx"/>
                    </a:ext>
                  </a:extLst>
                </a:hlinkClick>
              </a:rPr>
              <a:t>MicroPython</a:t>
            </a:r>
            <a:endParaRPr lang="it-IT" dirty="0"/>
          </a:p>
        </p:txBody>
      </p:sp>
      <p:sp>
        <p:nvSpPr>
          <p:cNvPr id="8" name="CasellaDiTesto 7">
            <a:extLst>
              <a:ext uri="{FF2B5EF4-FFF2-40B4-BE49-F238E27FC236}">
                <a16:creationId xmlns:a16="http://schemas.microsoft.com/office/drawing/2014/main" id="{C22FF066-9E79-7998-DBB7-1911D8BE5DE5}"/>
              </a:ext>
            </a:extLst>
          </p:cNvPr>
          <p:cNvSpPr txBox="1"/>
          <p:nvPr/>
        </p:nvSpPr>
        <p:spPr>
          <a:xfrm>
            <a:off x="527052" y="2740181"/>
            <a:ext cx="10481962" cy="646331"/>
          </a:xfrm>
          <a:prstGeom prst="rect">
            <a:avLst/>
          </a:prstGeom>
          <a:noFill/>
        </p:spPr>
        <p:txBody>
          <a:bodyPr wrap="square">
            <a:spAutoFit/>
          </a:bodyPr>
          <a:lstStyle/>
          <a:p>
            <a:r>
              <a:rPr lang="en-US" b="0" i="0" dirty="0">
                <a:effectLst/>
                <a:latin typeface="Open Sans" panose="020B0606030504020204" pitchFamily="34" charset="0"/>
              </a:rPr>
              <a:t>Arduino has developed </a:t>
            </a:r>
            <a:r>
              <a:rPr lang="en-US" b="0" i="0" dirty="0" err="1">
                <a:effectLst/>
                <a:latin typeface="Open Sans" panose="020B0606030504020204" pitchFamily="34" charset="0"/>
              </a:rPr>
              <a:t>MicroPython</a:t>
            </a:r>
            <a:r>
              <a:rPr lang="en-US" b="0" i="0" dirty="0">
                <a:effectLst/>
                <a:latin typeface="Open Sans" panose="020B0606030504020204" pitchFamily="34" charset="0"/>
              </a:rPr>
              <a:t> support for most of Arduino boards an</a:t>
            </a:r>
            <a:r>
              <a:rPr lang="en-US" dirty="0">
                <a:latin typeface="Open Sans" panose="020B0606030504020204" pitchFamily="34" charset="0"/>
              </a:rPr>
              <a:t>d the online website will be updated with the latest firmware versions.</a:t>
            </a:r>
            <a:endParaRPr lang="it-IT" dirty="0"/>
          </a:p>
        </p:txBody>
      </p:sp>
      <p:sp>
        <p:nvSpPr>
          <p:cNvPr id="11" name="CasellaDiTesto 10">
            <a:extLst>
              <a:ext uri="{FF2B5EF4-FFF2-40B4-BE49-F238E27FC236}">
                <a16:creationId xmlns:a16="http://schemas.microsoft.com/office/drawing/2014/main" id="{7F8B34A8-2089-E756-FCE9-A07F4494D821}"/>
              </a:ext>
            </a:extLst>
          </p:cNvPr>
          <p:cNvSpPr txBox="1"/>
          <p:nvPr/>
        </p:nvSpPr>
        <p:spPr>
          <a:xfrm>
            <a:off x="527052" y="6004771"/>
            <a:ext cx="9379391" cy="646331"/>
          </a:xfrm>
          <a:prstGeom prst="rect">
            <a:avLst/>
          </a:prstGeom>
          <a:noFill/>
        </p:spPr>
        <p:txBody>
          <a:bodyPr wrap="square">
            <a:spAutoFit/>
          </a:bodyPr>
          <a:lstStyle/>
          <a:p>
            <a:r>
              <a:rPr lang="en-GB" b="1" dirty="0"/>
              <a:t>References: </a:t>
            </a:r>
            <a:r>
              <a:rPr lang="it-IT" dirty="0">
                <a:hlinkClick r:id="rId3"/>
              </a:rPr>
              <a:t>https://docs.arduino.cc/micropython/</a:t>
            </a:r>
            <a:endParaRPr lang="it-IT" dirty="0"/>
          </a:p>
          <a:p>
            <a:r>
              <a:rPr lang="it-IT" dirty="0"/>
              <a:t>	     </a:t>
            </a:r>
            <a:r>
              <a:rPr lang="it-IT" dirty="0">
                <a:hlinkClick r:id="rId4"/>
              </a:rPr>
              <a:t>https://docs.arduino.cc/retired/other/arduino-and-python/</a:t>
            </a:r>
            <a:r>
              <a:rPr lang="it-IT" dirty="0"/>
              <a:t>   </a:t>
            </a:r>
            <a:endParaRPr lang="en-GB" dirty="0"/>
          </a:p>
        </p:txBody>
      </p:sp>
      <p:sp>
        <p:nvSpPr>
          <p:cNvPr id="13" name="CasellaDiTesto 12">
            <a:extLst>
              <a:ext uri="{FF2B5EF4-FFF2-40B4-BE49-F238E27FC236}">
                <a16:creationId xmlns:a16="http://schemas.microsoft.com/office/drawing/2014/main" id="{7040A55C-0507-FADA-D422-787A53F6FA97}"/>
              </a:ext>
            </a:extLst>
          </p:cNvPr>
          <p:cNvSpPr txBox="1"/>
          <p:nvPr/>
        </p:nvSpPr>
        <p:spPr>
          <a:xfrm>
            <a:off x="843923" y="5450773"/>
            <a:ext cx="11079491" cy="369332"/>
          </a:xfrm>
          <a:prstGeom prst="rect">
            <a:avLst/>
          </a:prstGeom>
          <a:noFill/>
        </p:spPr>
        <p:txBody>
          <a:bodyPr wrap="square">
            <a:spAutoFit/>
          </a:bodyPr>
          <a:lstStyle/>
          <a:p>
            <a:r>
              <a:rPr lang="en-US" b="0" i="0" dirty="0">
                <a:effectLst/>
                <a:highlight>
                  <a:srgbClr val="FFFF00"/>
                </a:highlight>
                <a:latin typeface="Open Sans" panose="020B0606030504020204" pitchFamily="34" charset="0"/>
              </a:rPr>
              <a:t>It is recommended to have some experience with the Python environment before programming</a:t>
            </a:r>
            <a:endParaRPr lang="it-IT" dirty="0">
              <a:highlight>
                <a:srgbClr val="FFFF00"/>
              </a:highlight>
            </a:endParaRPr>
          </a:p>
        </p:txBody>
      </p:sp>
      <p:sp>
        <p:nvSpPr>
          <p:cNvPr id="15" name="CasellaDiTesto 14">
            <a:extLst>
              <a:ext uri="{FF2B5EF4-FFF2-40B4-BE49-F238E27FC236}">
                <a16:creationId xmlns:a16="http://schemas.microsoft.com/office/drawing/2014/main" id="{987C95F1-CD93-7FF2-B4F5-9C77D01BFB8A}"/>
              </a:ext>
            </a:extLst>
          </p:cNvPr>
          <p:cNvSpPr txBox="1"/>
          <p:nvPr/>
        </p:nvSpPr>
        <p:spPr>
          <a:xfrm>
            <a:off x="527052" y="3511780"/>
            <a:ext cx="10717352" cy="923330"/>
          </a:xfrm>
          <a:prstGeom prst="rect">
            <a:avLst/>
          </a:prstGeom>
          <a:noFill/>
        </p:spPr>
        <p:txBody>
          <a:bodyPr wrap="square">
            <a:spAutoFit/>
          </a:bodyPr>
          <a:lstStyle/>
          <a:p>
            <a:pPr algn="just"/>
            <a:r>
              <a:rPr lang="en-US" b="0" i="0" dirty="0">
                <a:effectLst/>
                <a:latin typeface="Open Sans" panose="020B0606030504020204" pitchFamily="34" charset="0"/>
              </a:rPr>
              <a:t>A great advantage of using </a:t>
            </a:r>
            <a:r>
              <a:rPr lang="en-US" b="0" i="0" dirty="0" err="1">
                <a:effectLst/>
                <a:latin typeface="Open Sans" panose="020B0606030504020204" pitchFamily="34" charset="0"/>
              </a:rPr>
              <a:t>MicroPython</a:t>
            </a:r>
            <a:r>
              <a:rPr lang="en-US" b="0" i="0" dirty="0">
                <a:effectLst/>
                <a:latin typeface="Open Sans" panose="020B0606030504020204" pitchFamily="34" charset="0"/>
              </a:rPr>
              <a:t> is that it is easy to learn and has </a:t>
            </a:r>
            <a:r>
              <a:rPr lang="en-US" b="1" i="0" u="none" strike="noStrike" dirty="0">
                <a:effectLst/>
                <a:latin typeface="Open Sans" panose="020B0606030504020204" pitchFamily="34" charset="0"/>
                <a:hlinkClick r:id="rId5">
                  <a:extLst>
                    <a:ext uri="{A12FA001-AC4F-418D-AE19-62706E023703}">
                      <ahyp:hlinkClr xmlns:ahyp="http://schemas.microsoft.com/office/drawing/2018/hyperlinkcolor" val="tx"/>
                    </a:ext>
                  </a:extLst>
                </a:hlinkClick>
              </a:rPr>
              <a:t>great documentation</a:t>
            </a:r>
            <a:r>
              <a:rPr lang="en-US" b="0" i="0" dirty="0">
                <a:effectLst/>
                <a:latin typeface="Open Sans" panose="020B0606030504020204" pitchFamily="34" charset="0"/>
              </a:rPr>
              <a:t> for a number of boards. At the moment, there are four boards that can be used together with </a:t>
            </a:r>
            <a:r>
              <a:rPr lang="en-US" b="0" i="0" dirty="0" err="1">
                <a:effectLst/>
                <a:latin typeface="Open Sans" panose="020B0606030504020204" pitchFamily="34" charset="0"/>
              </a:rPr>
              <a:t>MicroPython</a:t>
            </a:r>
            <a:r>
              <a:rPr lang="en-US" b="0" i="0" dirty="0">
                <a:effectLst/>
                <a:latin typeface="Open Sans" panose="020B0606030504020204" pitchFamily="34" charset="0"/>
              </a:rPr>
              <a:t>, you can read more about them in the </a:t>
            </a:r>
            <a:r>
              <a:rPr lang="en-US" b="1" i="0" u="none" strike="noStrike" dirty="0">
                <a:effectLst/>
                <a:latin typeface="Open Sans" panose="020B0606030504020204" pitchFamily="34" charset="0"/>
                <a:hlinkClick r:id="rId6">
                  <a:extLst>
                    <a:ext uri="{A12FA001-AC4F-418D-AE19-62706E023703}">
                      <ahyp:hlinkClr xmlns:ahyp="http://schemas.microsoft.com/office/drawing/2018/hyperlinkcolor" val="tx"/>
                    </a:ext>
                  </a:extLst>
                </a:hlinkClick>
              </a:rPr>
              <a:t>compatible boards section</a:t>
            </a:r>
            <a:r>
              <a:rPr lang="en-US" b="0" i="0" dirty="0">
                <a:effectLst/>
                <a:latin typeface="Open Sans" panose="020B0606030504020204" pitchFamily="34" charset="0"/>
              </a:rPr>
              <a:t>.</a:t>
            </a:r>
            <a:endParaRPr lang="it-IT" dirty="0"/>
          </a:p>
        </p:txBody>
      </p:sp>
      <p:pic>
        <p:nvPicPr>
          <p:cNvPr id="16" name="Immagine 15">
            <a:extLst>
              <a:ext uri="{FF2B5EF4-FFF2-40B4-BE49-F238E27FC236}">
                <a16:creationId xmlns:a16="http://schemas.microsoft.com/office/drawing/2014/main" id="{B6458509-D81C-26E3-CC14-11F684CC238B}"/>
              </a:ext>
            </a:extLst>
          </p:cNvPr>
          <p:cNvPicPr>
            <a:picLocks noChangeAspect="1"/>
          </p:cNvPicPr>
          <p:nvPr/>
        </p:nvPicPr>
        <p:blipFill>
          <a:blip r:embed="rId7"/>
          <a:stretch>
            <a:fillRect/>
          </a:stretch>
        </p:blipFill>
        <p:spPr>
          <a:xfrm>
            <a:off x="8318720" y="187100"/>
            <a:ext cx="3686175" cy="1238250"/>
          </a:xfrm>
          <a:prstGeom prst="rect">
            <a:avLst/>
          </a:prstGeom>
        </p:spPr>
      </p:pic>
      <p:sp>
        <p:nvSpPr>
          <p:cNvPr id="18" name="CasellaDiTesto 17">
            <a:extLst>
              <a:ext uri="{FF2B5EF4-FFF2-40B4-BE49-F238E27FC236}">
                <a16:creationId xmlns:a16="http://schemas.microsoft.com/office/drawing/2014/main" id="{C8E99929-227C-2DE9-52F8-E6D25129B7BC}"/>
              </a:ext>
            </a:extLst>
          </p:cNvPr>
          <p:cNvSpPr txBox="1"/>
          <p:nvPr/>
        </p:nvSpPr>
        <p:spPr>
          <a:xfrm>
            <a:off x="527052" y="4619776"/>
            <a:ext cx="11185522" cy="646331"/>
          </a:xfrm>
          <a:prstGeom prst="rect">
            <a:avLst/>
          </a:prstGeom>
          <a:noFill/>
        </p:spPr>
        <p:txBody>
          <a:bodyPr wrap="square">
            <a:spAutoFit/>
          </a:bodyPr>
          <a:lstStyle/>
          <a:p>
            <a:r>
              <a:rPr lang="en-US" b="0" i="0" dirty="0">
                <a:effectLst/>
                <a:latin typeface="Open Sans" panose="020B0606030504020204" pitchFamily="34" charset="0"/>
              </a:rPr>
              <a:t>Arduino also supports </a:t>
            </a:r>
            <a:r>
              <a:rPr lang="en-US" b="1" i="0" u="none" strike="noStrike" dirty="0" err="1">
                <a:effectLst/>
                <a:latin typeface="Open Sans" panose="020B0606030504020204" pitchFamily="34" charset="0"/>
                <a:hlinkClick r:id="rId8">
                  <a:extLst>
                    <a:ext uri="{A12FA001-AC4F-418D-AE19-62706E023703}">
                      <ahyp:hlinkClr xmlns:ahyp="http://schemas.microsoft.com/office/drawing/2018/hyperlinkcolor" val="tx"/>
                    </a:ext>
                  </a:extLst>
                </a:hlinkClick>
              </a:rPr>
              <a:t>OpenMV's</a:t>
            </a:r>
            <a:r>
              <a:rPr lang="en-US" b="1" i="0" u="none" strike="noStrike" dirty="0">
                <a:effectLst/>
                <a:latin typeface="Open Sans" panose="020B0606030504020204" pitchFamily="34" charset="0"/>
                <a:hlinkClick r:id="rId8">
                  <a:extLst>
                    <a:ext uri="{A12FA001-AC4F-418D-AE19-62706E023703}">
                      <ahyp:hlinkClr xmlns:ahyp="http://schemas.microsoft.com/office/drawing/2018/hyperlinkcolor" val="tx"/>
                    </a:ext>
                  </a:extLst>
                </a:hlinkClick>
              </a:rPr>
              <a:t> branch of </a:t>
            </a:r>
            <a:r>
              <a:rPr lang="en-US" b="1" i="0" u="none" strike="noStrike" dirty="0" err="1">
                <a:effectLst/>
                <a:latin typeface="Open Sans" panose="020B0606030504020204" pitchFamily="34" charset="0"/>
                <a:hlinkClick r:id="rId8">
                  <a:extLst>
                    <a:ext uri="{A12FA001-AC4F-418D-AE19-62706E023703}">
                      <ahyp:hlinkClr xmlns:ahyp="http://schemas.microsoft.com/office/drawing/2018/hyperlinkcolor" val="tx"/>
                    </a:ext>
                  </a:extLst>
                </a:hlinkClick>
              </a:rPr>
              <a:t>MicroPython</a:t>
            </a:r>
            <a:r>
              <a:rPr lang="en-US" b="0" i="0" dirty="0">
                <a:effectLst/>
                <a:latin typeface="Open Sans" panose="020B0606030504020204" pitchFamily="34" charset="0"/>
              </a:rPr>
              <a:t>, and through the </a:t>
            </a:r>
            <a:r>
              <a:rPr lang="en-US" b="1" i="0" u="none" strike="noStrike" dirty="0" err="1">
                <a:effectLst/>
                <a:latin typeface="Open Sans" panose="020B0606030504020204" pitchFamily="34" charset="0"/>
                <a:hlinkClick r:id="rId9">
                  <a:extLst>
                    <a:ext uri="{A12FA001-AC4F-418D-AE19-62706E023703}">
                      <ahyp:hlinkClr xmlns:ahyp="http://schemas.microsoft.com/office/drawing/2018/hyperlinkcolor" val="tx"/>
                    </a:ext>
                  </a:extLst>
                </a:hlinkClick>
              </a:rPr>
              <a:t>OpenMV</a:t>
            </a:r>
            <a:r>
              <a:rPr lang="en-US" b="1" i="0" u="none" strike="noStrike" dirty="0">
                <a:effectLst/>
                <a:latin typeface="Open Sans" panose="020B0606030504020204" pitchFamily="34" charset="0"/>
                <a:hlinkClick r:id="rId9">
                  <a:extLst>
                    <a:ext uri="{A12FA001-AC4F-418D-AE19-62706E023703}">
                      <ahyp:hlinkClr xmlns:ahyp="http://schemas.microsoft.com/office/drawing/2018/hyperlinkcolor" val="tx"/>
                    </a:ext>
                  </a:extLst>
                </a:hlinkClick>
              </a:rPr>
              <a:t> IDE</a:t>
            </a:r>
            <a:r>
              <a:rPr lang="en-US" b="0" i="0" dirty="0">
                <a:effectLst/>
                <a:latin typeface="Open Sans" panose="020B0606030504020204" pitchFamily="34" charset="0"/>
              </a:rPr>
              <a:t> you can install </a:t>
            </a:r>
            <a:r>
              <a:rPr lang="en-US" b="0" i="0" dirty="0" err="1">
                <a:effectLst/>
                <a:latin typeface="Open Sans" panose="020B0606030504020204" pitchFamily="34" charset="0"/>
              </a:rPr>
              <a:t>MicroPython</a:t>
            </a:r>
            <a:r>
              <a:rPr lang="en-US" b="0" i="0" dirty="0">
                <a:effectLst/>
                <a:latin typeface="Open Sans" panose="020B0606030504020204" pitchFamily="34" charset="0"/>
              </a:rPr>
              <a:t>, connect/disconnect your board and upload your scripts.</a:t>
            </a:r>
            <a:endParaRPr lang="it-IT" dirty="0"/>
          </a:p>
        </p:txBody>
      </p:sp>
    </p:spTree>
    <p:extLst>
      <p:ext uri="{BB962C8B-B14F-4D97-AF65-F5344CB8AC3E}">
        <p14:creationId xmlns:p14="http://schemas.microsoft.com/office/powerpoint/2010/main" val="1201698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E1EB9-B852-3E33-1829-312B91111ECA}"/>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EEA4D71E-8164-2BD0-4E1B-58DE8E6206F1}"/>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Python</a:t>
            </a:r>
          </a:p>
        </p:txBody>
      </p:sp>
      <p:sp>
        <p:nvSpPr>
          <p:cNvPr id="11" name="CasellaDiTesto 10">
            <a:extLst>
              <a:ext uri="{FF2B5EF4-FFF2-40B4-BE49-F238E27FC236}">
                <a16:creationId xmlns:a16="http://schemas.microsoft.com/office/drawing/2014/main" id="{AAC8B721-ED65-1810-68A0-9C6DB7350652}"/>
              </a:ext>
            </a:extLst>
          </p:cNvPr>
          <p:cNvSpPr txBox="1"/>
          <p:nvPr/>
        </p:nvSpPr>
        <p:spPr>
          <a:xfrm>
            <a:off x="914399" y="6051941"/>
            <a:ext cx="9379391" cy="646331"/>
          </a:xfrm>
          <a:prstGeom prst="rect">
            <a:avLst/>
          </a:prstGeom>
          <a:noFill/>
        </p:spPr>
        <p:txBody>
          <a:bodyPr wrap="square">
            <a:spAutoFit/>
          </a:bodyPr>
          <a:lstStyle/>
          <a:p>
            <a:r>
              <a:rPr lang="en-GB" b="1" dirty="0"/>
              <a:t>References: </a:t>
            </a:r>
            <a:r>
              <a:rPr lang="it-IT" dirty="0">
                <a:hlinkClick r:id="rId2"/>
              </a:rPr>
              <a:t>https://docs.arduino.cc/micropython/</a:t>
            </a:r>
            <a:endParaRPr lang="it-IT" dirty="0"/>
          </a:p>
          <a:p>
            <a:r>
              <a:rPr lang="it-IT" dirty="0"/>
              <a:t>	     </a:t>
            </a:r>
            <a:r>
              <a:rPr lang="it-IT" dirty="0">
                <a:hlinkClick r:id="rId3"/>
              </a:rPr>
              <a:t>https://labs.arduino.cc/en/labs/micropython</a:t>
            </a:r>
            <a:r>
              <a:rPr lang="it-IT" dirty="0"/>
              <a:t>  </a:t>
            </a:r>
            <a:endParaRPr lang="en-GB" dirty="0"/>
          </a:p>
        </p:txBody>
      </p:sp>
      <p:pic>
        <p:nvPicPr>
          <p:cNvPr id="16" name="Immagine 15">
            <a:extLst>
              <a:ext uri="{FF2B5EF4-FFF2-40B4-BE49-F238E27FC236}">
                <a16:creationId xmlns:a16="http://schemas.microsoft.com/office/drawing/2014/main" id="{D55E57F9-A24B-75F5-A07C-84A5242878F5}"/>
              </a:ext>
            </a:extLst>
          </p:cNvPr>
          <p:cNvPicPr>
            <a:picLocks noChangeAspect="1"/>
          </p:cNvPicPr>
          <p:nvPr/>
        </p:nvPicPr>
        <p:blipFill>
          <a:blip r:embed="rId4"/>
          <a:stretch>
            <a:fillRect/>
          </a:stretch>
        </p:blipFill>
        <p:spPr>
          <a:xfrm>
            <a:off x="8318720" y="187100"/>
            <a:ext cx="3686175" cy="1238250"/>
          </a:xfrm>
          <a:prstGeom prst="rect">
            <a:avLst/>
          </a:prstGeom>
        </p:spPr>
      </p:pic>
      <p:pic>
        <p:nvPicPr>
          <p:cNvPr id="4" name="Immagine 3">
            <a:extLst>
              <a:ext uri="{FF2B5EF4-FFF2-40B4-BE49-F238E27FC236}">
                <a16:creationId xmlns:a16="http://schemas.microsoft.com/office/drawing/2014/main" id="{473CBCFE-CC6F-B6A7-BA65-C2BB8CFC16B3}"/>
              </a:ext>
            </a:extLst>
          </p:cNvPr>
          <p:cNvPicPr>
            <a:picLocks noChangeAspect="1"/>
          </p:cNvPicPr>
          <p:nvPr/>
        </p:nvPicPr>
        <p:blipFill>
          <a:blip r:embed="rId5"/>
          <a:stretch>
            <a:fillRect/>
          </a:stretch>
        </p:blipFill>
        <p:spPr>
          <a:xfrm>
            <a:off x="5447359" y="1363946"/>
            <a:ext cx="6744641" cy="4448796"/>
          </a:xfrm>
          <a:prstGeom prst="rect">
            <a:avLst/>
          </a:prstGeom>
        </p:spPr>
      </p:pic>
      <p:sp>
        <p:nvSpPr>
          <p:cNvPr id="9" name="CasellaDiTesto 8">
            <a:extLst>
              <a:ext uri="{FF2B5EF4-FFF2-40B4-BE49-F238E27FC236}">
                <a16:creationId xmlns:a16="http://schemas.microsoft.com/office/drawing/2014/main" id="{CC4FDBEB-0E4F-BE9D-C97E-3FD62424F0FC}"/>
              </a:ext>
            </a:extLst>
          </p:cNvPr>
          <p:cNvSpPr txBox="1"/>
          <p:nvPr/>
        </p:nvSpPr>
        <p:spPr>
          <a:xfrm>
            <a:off x="527052" y="1414323"/>
            <a:ext cx="6097508" cy="369332"/>
          </a:xfrm>
          <a:prstGeom prst="rect">
            <a:avLst/>
          </a:prstGeom>
          <a:noFill/>
        </p:spPr>
        <p:txBody>
          <a:bodyPr wrap="square">
            <a:spAutoFit/>
          </a:bodyPr>
          <a:lstStyle/>
          <a:p>
            <a:pPr marL="285750" indent="-285750" algn="l">
              <a:buFont typeface="Wingdings" panose="05000000000000000000" pitchFamily="2" charset="2"/>
              <a:buChar char="Ø"/>
            </a:pPr>
            <a:r>
              <a:rPr lang="it-IT" b="1" i="0" dirty="0">
                <a:effectLst/>
                <a:latin typeface="Open Sans" panose="020B0606030504020204" pitchFamily="34" charset="0"/>
              </a:rPr>
              <a:t>Arduino Lab for </a:t>
            </a:r>
            <a:r>
              <a:rPr lang="it-IT" b="1" i="0" dirty="0" err="1">
                <a:effectLst/>
                <a:latin typeface="Open Sans" panose="020B0606030504020204" pitchFamily="34" charset="0"/>
              </a:rPr>
              <a:t>MicroPython</a:t>
            </a:r>
            <a:endParaRPr lang="it-IT" b="1" i="0" dirty="0">
              <a:effectLst/>
              <a:latin typeface="Open Sans" panose="020B0606030504020204" pitchFamily="34" charset="0"/>
            </a:endParaRPr>
          </a:p>
        </p:txBody>
      </p:sp>
      <p:sp>
        <p:nvSpPr>
          <p:cNvPr id="12" name="CasellaDiTesto 11">
            <a:extLst>
              <a:ext uri="{FF2B5EF4-FFF2-40B4-BE49-F238E27FC236}">
                <a16:creationId xmlns:a16="http://schemas.microsoft.com/office/drawing/2014/main" id="{B652571D-8F70-EDE7-BF89-F609AC2A8438}"/>
              </a:ext>
            </a:extLst>
          </p:cNvPr>
          <p:cNvSpPr txBox="1"/>
          <p:nvPr/>
        </p:nvSpPr>
        <p:spPr>
          <a:xfrm>
            <a:off x="178806" y="2011355"/>
            <a:ext cx="5126525" cy="1477328"/>
          </a:xfrm>
          <a:prstGeom prst="rect">
            <a:avLst/>
          </a:prstGeom>
          <a:noFill/>
        </p:spPr>
        <p:txBody>
          <a:bodyPr wrap="square">
            <a:spAutoFit/>
          </a:bodyPr>
          <a:lstStyle/>
          <a:p>
            <a:r>
              <a:rPr lang="en-US" b="0" i="0" dirty="0">
                <a:effectLst/>
                <a:latin typeface="Open Sans" panose="020B0606030504020204" pitchFamily="34" charset="0"/>
              </a:rPr>
              <a:t>The </a:t>
            </a:r>
            <a:r>
              <a:rPr lang="en-US" b="1" i="0" u="none"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Arduino Lab for </a:t>
            </a:r>
            <a:r>
              <a:rPr lang="en-US" b="1" i="0" u="none" strike="noStrike" dirty="0" err="1">
                <a:effectLst/>
                <a:latin typeface="Open Sans" panose="020B0606030504020204" pitchFamily="34" charset="0"/>
                <a:hlinkClick r:id="rId3">
                  <a:extLst>
                    <a:ext uri="{A12FA001-AC4F-418D-AE19-62706E023703}">
                      <ahyp:hlinkClr xmlns:ahyp="http://schemas.microsoft.com/office/drawing/2018/hyperlinkcolor" val="tx"/>
                    </a:ext>
                  </a:extLst>
                </a:hlinkClick>
              </a:rPr>
              <a:t>MicroPython</a:t>
            </a:r>
            <a:r>
              <a:rPr lang="en-US" b="0" i="0" dirty="0">
                <a:effectLst/>
                <a:latin typeface="Open Sans" panose="020B0606030504020204" pitchFamily="34" charset="0"/>
              </a:rPr>
              <a:t> is a lightweight editor designed for simple interaction between your computer and board. With it, you can select your port, load scripts, and use the REPL shell and more.</a:t>
            </a:r>
            <a:endParaRPr lang="it-IT" dirty="0"/>
          </a:p>
        </p:txBody>
      </p:sp>
      <p:sp>
        <p:nvSpPr>
          <p:cNvPr id="23" name="CasellaDiTesto 22">
            <a:extLst>
              <a:ext uri="{FF2B5EF4-FFF2-40B4-BE49-F238E27FC236}">
                <a16:creationId xmlns:a16="http://schemas.microsoft.com/office/drawing/2014/main" id="{848A9E67-1210-7E5A-84D8-120FE4D9B461}"/>
              </a:ext>
            </a:extLst>
          </p:cNvPr>
          <p:cNvSpPr txBox="1"/>
          <p:nvPr/>
        </p:nvSpPr>
        <p:spPr>
          <a:xfrm>
            <a:off x="178806" y="4979934"/>
            <a:ext cx="6097508" cy="369332"/>
          </a:xfrm>
          <a:prstGeom prst="rect">
            <a:avLst/>
          </a:prstGeom>
          <a:noFill/>
        </p:spPr>
        <p:txBody>
          <a:bodyPr wrap="square">
            <a:spAutoFit/>
          </a:bodyPr>
          <a:lstStyle/>
          <a:p>
            <a:r>
              <a:rPr lang="it-IT" dirty="0">
                <a:hlinkClick r:id="rId6"/>
              </a:rPr>
              <a:t>https://docs.micropython.org/en/latest/</a:t>
            </a:r>
            <a:r>
              <a:rPr lang="it-IT" dirty="0"/>
              <a:t> </a:t>
            </a:r>
          </a:p>
        </p:txBody>
      </p:sp>
      <p:sp>
        <p:nvSpPr>
          <p:cNvPr id="24" name="CasellaDiTesto 23">
            <a:extLst>
              <a:ext uri="{FF2B5EF4-FFF2-40B4-BE49-F238E27FC236}">
                <a16:creationId xmlns:a16="http://schemas.microsoft.com/office/drawing/2014/main" id="{7E61A551-5BE0-1465-4664-04EB26A97A69}"/>
              </a:ext>
            </a:extLst>
          </p:cNvPr>
          <p:cNvSpPr txBox="1"/>
          <p:nvPr/>
        </p:nvSpPr>
        <p:spPr>
          <a:xfrm>
            <a:off x="178806" y="4610603"/>
            <a:ext cx="6097508" cy="369332"/>
          </a:xfrm>
          <a:prstGeom prst="rect">
            <a:avLst/>
          </a:prstGeom>
          <a:noFill/>
        </p:spPr>
        <p:txBody>
          <a:bodyPr wrap="square">
            <a:spAutoFit/>
          </a:bodyPr>
          <a:lstStyle/>
          <a:p>
            <a:r>
              <a:rPr lang="en-GB" b="1" dirty="0">
                <a:solidFill>
                  <a:srgbClr val="C00000"/>
                </a:solidFill>
              </a:rPr>
              <a:t>EXAMPLES AND DOCUMENTATIONS ON GITHUB</a:t>
            </a:r>
            <a:endParaRPr lang="it-IT" dirty="0">
              <a:solidFill>
                <a:srgbClr val="C00000"/>
              </a:solidFill>
            </a:endParaRPr>
          </a:p>
        </p:txBody>
      </p:sp>
    </p:spTree>
    <p:extLst>
      <p:ext uri="{BB962C8B-B14F-4D97-AF65-F5344CB8AC3E}">
        <p14:creationId xmlns:p14="http://schemas.microsoft.com/office/powerpoint/2010/main" val="297244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3BEA-25CA-3A42-4499-BDF5CBBA016E}"/>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D2CD8794-B722-0F74-157C-EE12A2EAD136}"/>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 &amp; Python</a:t>
            </a:r>
          </a:p>
        </p:txBody>
      </p:sp>
      <p:sp>
        <p:nvSpPr>
          <p:cNvPr id="11" name="CasellaDiTesto 10">
            <a:extLst>
              <a:ext uri="{FF2B5EF4-FFF2-40B4-BE49-F238E27FC236}">
                <a16:creationId xmlns:a16="http://schemas.microsoft.com/office/drawing/2014/main" id="{DE9434CD-1CB9-A425-08C8-3603278A3DE6}"/>
              </a:ext>
            </a:extLst>
          </p:cNvPr>
          <p:cNvSpPr txBox="1"/>
          <p:nvPr/>
        </p:nvSpPr>
        <p:spPr>
          <a:xfrm>
            <a:off x="914399" y="6051941"/>
            <a:ext cx="9379391" cy="646331"/>
          </a:xfrm>
          <a:prstGeom prst="rect">
            <a:avLst/>
          </a:prstGeom>
          <a:noFill/>
        </p:spPr>
        <p:txBody>
          <a:bodyPr wrap="square">
            <a:spAutoFit/>
          </a:bodyPr>
          <a:lstStyle/>
          <a:p>
            <a:r>
              <a:rPr lang="en-GB" b="1" dirty="0"/>
              <a:t>References: </a:t>
            </a:r>
            <a:r>
              <a:rPr lang="it-IT" dirty="0">
                <a:hlinkClick r:id="rId2"/>
              </a:rPr>
              <a:t>https://docs.arduino.cc/micropython/</a:t>
            </a:r>
            <a:endParaRPr lang="it-IT" dirty="0"/>
          </a:p>
          <a:p>
            <a:r>
              <a:rPr lang="it-IT" dirty="0"/>
              <a:t>	     </a:t>
            </a:r>
            <a:r>
              <a:rPr lang="it-IT" dirty="0">
                <a:hlinkClick r:id="rId3"/>
              </a:rPr>
              <a:t>https://labs.arduino.cc/en/labs/micropython</a:t>
            </a:r>
            <a:r>
              <a:rPr lang="it-IT" dirty="0"/>
              <a:t>  </a:t>
            </a:r>
            <a:endParaRPr lang="en-GB" dirty="0"/>
          </a:p>
        </p:txBody>
      </p:sp>
      <p:pic>
        <p:nvPicPr>
          <p:cNvPr id="16" name="Immagine 15">
            <a:extLst>
              <a:ext uri="{FF2B5EF4-FFF2-40B4-BE49-F238E27FC236}">
                <a16:creationId xmlns:a16="http://schemas.microsoft.com/office/drawing/2014/main" id="{499649A3-436F-2816-CBB8-6F7318819303}"/>
              </a:ext>
            </a:extLst>
          </p:cNvPr>
          <p:cNvPicPr>
            <a:picLocks noChangeAspect="1"/>
          </p:cNvPicPr>
          <p:nvPr/>
        </p:nvPicPr>
        <p:blipFill>
          <a:blip r:embed="rId4"/>
          <a:stretch>
            <a:fillRect/>
          </a:stretch>
        </p:blipFill>
        <p:spPr>
          <a:xfrm>
            <a:off x="8318720" y="187100"/>
            <a:ext cx="3686175" cy="1238250"/>
          </a:xfrm>
          <a:prstGeom prst="rect">
            <a:avLst/>
          </a:prstGeom>
        </p:spPr>
      </p:pic>
      <p:sp>
        <p:nvSpPr>
          <p:cNvPr id="9" name="CasellaDiTesto 8">
            <a:extLst>
              <a:ext uri="{FF2B5EF4-FFF2-40B4-BE49-F238E27FC236}">
                <a16:creationId xmlns:a16="http://schemas.microsoft.com/office/drawing/2014/main" id="{FA597C28-A49E-C3E7-D406-FDE702AAC0B3}"/>
              </a:ext>
            </a:extLst>
          </p:cNvPr>
          <p:cNvSpPr txBox="1"/>
          <p:nvPr/>
        </p:nvSpPr>
        <p:spPr>
          <a:xfrm>
            <a:off x="527052" y="1414323"/>
            <a:ext cx="6097508" cy="369332"/>
          </a:xfrm>
          <a:prstGeom prst="rect">
            <a:avLst/>
          </a:prstGeom>
          <a:noFill/>
        </p:spPr>
        <p:txBody>
          <a:bodyPr wrap="square">
            <a:spAutoFit/>
          </a:bodyPr>
          <a:lstStyle/>
          <a:p>
            <a:pPr marL="285750" indent="-285750" algn="l">
              <a:buFont typeface="Wingdings" panose="05000000000000000000" pitchFamily="2" charset="2"/>
              <a:buChar char="Ø"/>
            </a:pPr>
            <a:r>
              <a:rPr lang="it-IT" b="1" i="0" dirty="0" err="1">
                <a:effectLst/>
                <a:latin typeface="Open Sans" panose="020B0606030504020204" pitchFamily="34" charset="0"/>
              </a:rPr>
              <a:t>OpenMV</a:t>
            </a:r>
            <a:r>
              <a:rPr lang="it-IT" b="1" i="0" dirty="0">
                <a:effectLst/>
                <a:latin typeface="Open Sans" panose="020B0606030504020204" pitchFamily="34" charset="0"/>
              </a:rPr>
              <a:t> Editor</a:t>
            </a:r>
          </a:p>
        </p:txBody>
      </p:sp>
      <p:pic>
        <p:nvPicPr>
          <p:cNvPr id="3" name="Immagine 2">
            <a:extLst>
              <a:ext uri="{FF2B5EF4-FFF2-40B4-BE49-F238E27FC236}">
                <a16:creationId xmlns:a16="http://schemas.microsoft.com/office/drawing/2014/main" id="{AFAFF8FF-C711-D50B-6587-17C1CCC9F640}"/>
              </a:ext>
            </a:extLst>
          </p:cNvPr>
          <p:cNvPicPr>
            <a:picLocks noChangeAspect="1"/>
          </p:cNvPicPr>
          <p:nvPr/>
        </p:nvPicPr>
        <p:blipFill>
          <a:blip r:embed="rId5"/>
          <a:stretch>
            <a:fillRect/>
          </a:stretch>
        </p:blipFill>
        <p:spPr>
          <a:xfrm>
            <a:off x="6015824" y="1497124"/>
            <a:ext cx="5744377" cy="3648584"/>
          </a:xfrm>
          <a:prstGeom prst="rect">
            <a:avLst/>
          </a:prstGeom>
        </p:spPr>
      </p:pic>
      <p:sp>
        <p:nvSpPr>
          <p:cNvPr id="7" name="CasellaDiTesto 6">
            <a:extLst>
              <a:ext uri="{FF2B5EF4-FFF2-40B4-BE49-F238E27FC236}">
                <a16:creationId xmlns:a16="http://schemas.microsoft.com/office/drawing/2014/main" id="{CD6A0405-D293-1AF2-CE66-C5341A7C4278}"/>
              </a:ext>
            </a:extLst>
          </p:cNvPr>
          <p:cNvSpPr txBox="1"/>
          <p:nvPr/>
        </p:nvSpPr>
        <p:spPr>
          <a:xfrm>
            <a:off x="222684" y="1922602"/>
            <a:ext cx="5526266" cy="2585323"/>
          </a:xfrm>
          <a:prstGeom prst="rect">
            <a:avLst/>
          </a:prstGeom>
          <a:noFill/>
        </p:spPr>
        <p:txBody>
          <a:bodyPr wrap="square">
            <a:spAutoFit/>
          </a:bodyPr>
          <a:lstStyle/>
          <a:p>
            <a:pPr algn="l"/>
            <a:r>
              <a:rPr lang="en-US" b="1" i="0" u="none" strike="noStrike" dirty="0" err="1">
                <a:effectLst/>
                <a:latin typeface="Open Sans" panose="020B0606030504020204" pitchFamily="34" charset="0"/>
                <a:hlinkClick r:id="rId6">
                  <a:extLst>
                    <a:ext uri="{A12FA001-AC4F-418D-AE19-62706E023703}">
                      <ahyp:hlinkClr xmlns:ahyp="http://schemas.microsoft.com/office/drawing/2018/hyperlinkcolor" val="tx"/>
                    </a:ext>
                  </a:extLst>
                </a:hlinkClick>
              </a:rPr>
              <a:t>OpenMV</a:t>
            </a:r>
            <a:r>
              <a:rPr lang="en-US" b="0" i="0" dirty="0">
                <a:effectLst/>
                <a:latin typeface="Open Sans" panose="020B0606030504020204" pitchFamily="34" charset="0"/>
              </a:rPr>
              <a:t> is a platform that supports programming Arduino boards using a fork of </a:t>
            </a:r>
            <a:r>
              <a:rPr lang="en-US" b="0" i="0" dirty="0" err="1">
                <a:effectLst/>
                <a:latin typeface="Open Sans" panose="020B0606030504020204" pitchFamily="34" charset="0"/>
              </a:rPr>
              <a:t>MicroPython</a:t>
            </a:r>
            <a:r>
              <a:rPr lang="en-US" b="0" i="0" dirty="0">
                <a:effectLst/>
                <a:latin typeface="Open Sans" panose="020B0606030504020204" pitchFamily="34" charset="0"/>
              </a:rPr>
              <a:t>. Through the </a:t>
            </a:r>
            <a:r>
              <a:rPr lang="en-US" b="0" i="0" dirty="0" err="1">
                <a:effectLst/>
                <a:latin typeface="Open Sans" panose="020B0606030504020204" pitchFamily="34" charset="0"/>
              </a:rPr>
              <a:t>OpenMV</a:t>
            </a:r>
            <a:r>
              <a:rPr lang="en-US" b="0" i="0" dirty="0">
                <a:effectLst/>
                <a:latin typeface="Open Sans" panose="020B0606030504020204" pitchFamily="34" charset="0"/>
              </a:rPr>
              <a:t> editor, we can install this fork, and upload scripts directly to the board. There's also a number of examples available directly in the editor.</a:t>
            </a:r>
          </a:p>
          <a:p>
            <a:pPr algn="l"/>
            <a:endParaRPr lang="en-US" b="0" i="0" dirty="0">
              <a:effectLst/>
              <a:latin typeface="Open Sans" panose="020B0606030504020204" pitchFamily="34" charset="0"/>
            </a:endParaRPr>
          </a:p>
          <a:p>
            <a:pPr algn="l"/>
            <a:r>
              <a:rPr lang="en-US" b="0" i="0" dirty="0" err="1">
                <a:effectLst/>
                <a:latin typeface="Open Sans" panose="020B0606030504020204" pitchFamily="34" charset="0"/>
              </a:rPr>
              <a:t>OpenMV</a:t>
            </a:r>
            <a:r>
              <a:rPr lang="en-US" b="0" i="0" dirty="0">
                <a:effectLst/>
                <a:latin typeface="Open Sans" panose="020B0606030504020204" pitchFamily="34" charset="0"/>
              </a:rPr>
              <a:t> is a great platform for computer vision and machine learning projects.</a:t>
            </a:r>
          </a:p>
        </p:txBody>
      </p:sp>
      <p:sp>
        <p:nvSpPr>
          <p:cNvPr id="10" name="CasellaDiTesto 9">
            <a:extLst>
              <a:ext uri="{FF2B5EF4-FFF2-40B4-BE49-F238E27FC236}">
                <a16:creationId xmlns:a16="http://schemas.microsoft.com/office/drawing/2014/main" id="{806C9707-6FFA-1EE0-18AA-30E0989297F2}"/>
              </a:ext>
            </a:extLst>
          </p:cNvPr>
          <p:cNvSpPr txBox="1"/>
          <p:nvPr/>
        </p:nvSpPr>
        <p:spPr>
          <a:xfrm>
            <a:off x="222684" y="5275659"/>
            <a:ext cx="6097508" cy="646331"/>
          </a:xfrm>
          <a:prstGeom prst="rect">
            <a:avLst/>
          </a:prstGeom>
          <a:noFill/>
        </p:spPr>
        <p:txBody>
          <a:bodyPr wrap="square">
            <a:spAutoFit/>
          </a:bodyPr>
          <a:lstStyle/>
          <a:p>
            <a:r>
              <a:rPr lang="it-IT" dirty="0">
                <a:hlinkClick r:id="rId7"/>
              </a:rPr>
              <a:t>https://github.com/openmv/openmv/tree/master/scripts/examples/50-Arduino-Boards</a:t>
            </a:r>
            <a:r>
              <a:rPr lang="it-IT" dirty="0"/>
              <a:t> </a:t>
            </a:r>
          </a:p>
        </p:txBody>
      </p:sp>
      <p:sp>
        <p:nvSpPr>
          <p:cNvPr id="14" name="CasellaDiTesto 13">
            <a:extLst>
              <a:ext uri="{FF2B5EF4-FFF2-40B4-BE49-F238E27FC236}">
                <a16:creationId xmlns:a16="http://schemas.microsoft.com/office/drawing/2014/main" id="{97BDC1C9-45E9-F2D9-BBBE-62A41A21A313}"/>
              </a:ext>
            </a:extLst>
          </p:cNvPr>
          <p:cNvSpPr txBox="1"/>
          <p:nvPr/>
        </p:nvSpPr>
        <p:spPr>
          <a:xfrm>
            <a:off x="222684" y="4961042"/>
            <a:ext cx="6097508" cy="369332"/>
          </a:xfrm>
          <a:prstGeom prst="rect">
            <a:avLst/>
          </a:prstGeom>
          <a:noFill/>
        </p:spPr>
        <p:txBody>
          <a:bodyPr wrap="square">
            <a:spAutoFit/>
          </a:bodyPr>
          <a:lstStyle/>
          <a:p>
            <a:r>
              <a:rPr lang="en-GB" b="1" dirty="0">
                <a:solidFill>
                  <a:srgbClr val="C00000"/>
                </a:solidFill>
              </a:rPr>
              <a:t>EXAMPLES AND DOCUMENTATIONS ON GITHUB</a:t>
            </a:r>
            <a:endParaRPr lang="it-IT" dirty="0">
              <a:solidFill>
                <a:srgbClr val="C00000"/>
              </a:solidFill>
            </a:endParaRPr>
          </a:p>
        </p:txBody>
      </p:sp>
    </p:spTree>
    <p:extLst>
      <p:ext uri="{BB962C8B-B14F-4D97-AF65-F5344CB8AC3E}">
        <p14:creationId xmlns:p14="http://schemas.microsoft.com/office/powerpoint/2010/main" val="238747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190402" y="2210559"/>
            <a:ext cx="10009112" cy="432370"/>
          </a:xfrm>
        </p:spPr>
        <p:txBody>
          <a:bodyPr/>
          <a:lstStyle/>
          <a:p>
            <a:r>
              <a:rPr lang="it-IT" sz="4000" dirty="0"/>
              <a:t>Embedded Systems </a:t>
            </a:r>
            <a:r>
              <a:rPr lang="it-IT" sz="4000" dirty="0" err="1"/>
              <a:t>Introduction</a:t>
            </a:r>
            <a:endParaRPr lang="it-IT" sz="4000" dirty="0"/>
          </a:p>
          <a:p>
            <a:r>
              <a:rPr lang="it-IT" sz="3200" dirty="0" err="1"/>
              <a:t>Introduction</a:t>
            </a:r>
            <a:r>
              <a:rPr lang="it-IT" sz="3200" dirty="0"/>
              <a:t> to Arduino</a:t>
            </a:r>
          </a:p>
          <a:p>
            <a:endParaRPr lang="it-IT" sz="2800" dirty="0"/>
          </a:p>
          <a:p>
            <a:endParaRPr lang="it-IT" dirty="0"/>
          </a:p>
        </p:txBody>
      </p:sp>
      <p:sp>
        <p:nvSpPr>
          <p:cNvPr id="3" name="Segnaposto testo 2"/>
          <p:cNvSpPr>
            <a:spLocks noGrp="1"/>
          </p:cNvSpPr>
          <p:nvPr>
            <p:ph type="body" sz="quarter" idx="11"/>
          </p:nvPr>
        </p:nvSpPr>
        <p:spPr>
          <a:xfrm>
            <a:off x="1439482" y="3789041"/>
            <a:ext cx="9313035" cy="936103"/>
          </a:xfrm>
        </p:spPr>
        <p:txBody>
          <a:bodyPr/>
          <a:lstStyle/>
          <a:p>
            <a:r>
              <a:rPr lang="it-IT" dirty="0"/>
              <a:t>Department of Industrial Engineering (DIN) – viale del Risorgimento 2, Bologna (BO) Italy</a:t>
            </a:r>
          </a:p>
          <a:p>
            <a:endParaRPr lang="it-IT" dirty="0"/>
          </a:p>
          <a:p>
            <a:r>
              <a:rPr lang="it-IT" sz="1600" dirty="0"/>
              <a:t>Forlì, 26/09/2024</a:t>
            </a:r>
          </a:p>
          <a:p>
            <a:endParaRPr lang="it-IT" dirty="0"/>
          </a:p>
          <a:p>
            <a:endParaRPr lang="it-IT" dirty="0"/>
          </a:p>
        </p:txBody>
      </p:sp>
      <p:sp>
        <p:nvSpPr>
          <p:cNvPr id="4" name="Segnaposto testo 3"/>
          <p:cNvSpPr>
            <a:spLocks noGrp="1"/>
          </p:cNvSpPr>
          <p:nvPr>
            <p:ph type="body" sz="quarter" idx="12"/>
          </p:nvPr>
        </p:nvSpPr>
        <p:spPr/>
        <p:txBody>
          <a:bodyPr/>
          <a:lstStyle/>
          <a:p>
            <a:r>
              <a:rPr lang="it-IT" dirty="0">
                <a:hlinkClick r:id="rId2">
                  <a:extLst>
                    <a:ext uri="{A12FA001-AC4F-418D-AE19-62706E023703}">
                      <ahyp:hlinkClr xmlns:ahyp="http://schemas.microsoft.com/office/drawing/2018/hyperlinkcolor" val="tx"/>
                    </a:ext>
                  </a:extLst>
                </a:hlinkClick>
              </a:rPr>
              <a:t>giacomo.silvagni2@unibo.it</a:t>
            </a:r>
            <a:r>
              <a:rPr lang="it-IT" dirty="0"/>
              <a:t> </a:t>
            </a:r>
            <a:endParaRPr lang="it-IT" dirty="0">
              <a:hlinkClick r:id="rId3">
                <a:extLst>
                  <a:ext uri="{A12FA001-AC4F-418D-AE19-62706E023703}">
                    <ahyp:hlinkClr xmlns:ahyp="http://schemas.microsoft.com/office/drawing/2018/hyperlinkcolor" val="tx"/>
                  </a:ext>
                </a:extLst>
              </a:hlinkClick>
            </a:endParaRPr>
          </a:p>
          <a:p>
            <a:endParaRPr lang="it-IT" dirty="0"/>
          </a:p>
        </p:txBody>
      </p:sp>
    </p:spTree>
    <p:extLst>
      <p:ext uri="{BB962C8B-B14F-4D97-AF65-F5344CB8AC3E}">
        <p14:creationId xmlns:p14="http://schemas.microsoft.com/office/powerpoint/2010/main" val="225496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F8C15-9B9F-C3B0-7552-AD4DB0458B7B}"/>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8197F2D4-92B8-5D3D-8322-F78C663D4FAA}"/>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pic>
        <p:nvPicPr>
          <p:cNvPr id="2" name="Immagine 1">
            <a:extLst>
              <a:ext uri="{FF2B5EF4-FFF2-40B4-BE49-F238E27FC236}">
                <a16:creationId xmlns:a16="http://schemas.microsoft.com/office/drawing/2014/main" id="{B045349F-71C5-41CF-547F-E0CA1559017F}"/>
              </a:ext>
            </a:extLst>
          </p:cNvPr>
          <p:cNvPicPr>
            <a:picLocks noChangeAspect="1"/>
          </p:cNvPicPr>
          <p:nvPr/>
        </p:nvPicPr>
        <p:blipFill>
          <a:blip r:embed="rId2"/>
          <a:stretch>
            <a:fillRect/>
          </a:stretch>
        </p:blipFill>
        <p:spPr>
          <a:xfrm rot="5400000">
            <a:off x="7461103" y="2026033"/>
            <a:ext cx="5050814" cy="3783711"/>
          </a:xfrm>
          <a:prstGeom prst="rect">
            <a:avLst/>
          </a:prstGeom>
        </p:spPr>
      </p:pic>
      <p:pic>
        <p:nvPicPr>
          <p:cNvPr id="4" name="Immagine 3">
            <a:extLst>
              <a:ext uri="{FF2B5EF4-FFF2-40B4-BE49-F238E27FC236}">
                <a16:creationId xmlns:a16="http://schemas.microsoft.com/office/drawing/2014/main" id="{116F24CE-48C9-5ACD-50CB-C77137E543CF}"/>
              </a:ext>
            </a:extLst>
          </p:cNvPr>
          <p:cNvPicPr>
            <a:picLocks noChangeAspect="1"/>
          </p:cNvPicPr>
          <p:nvPr/>
        </p:nvPicPr>
        <p:blipFill>
          <a:blip r:embed="rId3"/>
          <a:stretch>
            <a:fillRect/>
          </a:stretch>
        </p:blipFill>
        <p:spPr>
          <a:xfrm rot="5400000">
            <a:off x="154667" y="2707524"/>
            <a:ext cx="3619619" cy="2711561"/>
          </a:xfrm>
          <a:prstGeom prst="rect">
            <a:avLst/>
          </a:prstGeom>
        </p:spPr>
      </p:pic>
      <p:pic>
        <p:nvPicPr>
          <p:cNvPr id="7" name="Immagine 6">
            <a:extLst>
              <a:ext uri="{FF2B5EF4-FFF2-40B4-BE49-F238E27FC236}">
                <a16:creationId xmlns:a16="http://schemas.microsoft.com/office/drawing/2014/main" id="{65BB5619-EB7C-708E-1368-277B071ED799}"/>
              </a:ext>
            </a:extLst>
          </p:cNvPr>
          <p:cNvPicPr>
            <a:picLocks noChangeAspect="1"/>
          </p:cNvPicPr>
          <p:nvPr/>
        </p:nvPicPr>
        <p:blipFill>
          <a:blip r:embed="rId4"/>
          <a:stretch>
            <a:fillRect/>
          </a:stretch>
        </p:blipFill>
        <p:spPr>
          <a:xfrm rot="5400000">
            <a:off x="3573039" y="2262378"/>
            <a:ext cx="4305713" cy="3225534"/>
          </a:xfrm>
          <a:prstGeom prst="rect">
            <a:avLst/>
          </a:prstGeom>
        </p:spPr>
      </p:pic>
      <p:sp>
        <p:nvSpPr>
          <p:cNvPr id="9" name="CasellaDiTesto 8">
            <a:extLst>
              <a:ext uri="{FF2B5EF4-FFF2-40B4-BE49-F238E27FC236}">
                <a16:creationId xmlns:a16="http://schemas.microsoft.com/office/drawing/2014/main" id="{A2E7CC3C-D254-EB1D-2D55-1D3A9275131D}"/>
              </a:ext>
            </a:extLst>
          </p:cNvPr>
          <p:cNvSpPr txBox="1"/>
          <p:nvPr/>
        </p:nvSpPr>
        <p:spPr>
          <a:xfrm>
            <a:off x="1464399" y="1770059"/>
            <a:ext cx="1161106" cy="461665"/>
          </a:xfrm>
          <a:prstGeom prst="rect">
            <a:avLst/>
          </a:prstGeom>
          <a:noFill/>
        </p:spPr>
        <p:txBody>
          <a:bodyPr wrap="square">
            <a:spAutoFit/>
          </a:bodyPr>
          <a:lstStyle/>
          <a:p>
            <a:r>
              <a:rPr lang="it-IT" sz="2400" b="1" dirty="0">
                <a:solidFill>
                  <a:srgbClr val="C00000"/>
                </a:solidFill>
              </a:rPr>
              <a:t>NANO</a:t>
            </a:r>
          </a:p>
        </p:txBody>
      </p:sp>
      <p:sp>
        <p:nvSpPr>
          <p:cNvPr id="10" name="CasellaDiTesto 9">
            <a:extLst>
              <a:ext uri="{FF2B5EF4-FFF2-40B4-BE49-F238E27FC236}">
                <a16:creationId xmlns:a16="http://schemas.microsoft.com/office/drawing/2014/main" id="{0F26FC48-26BA-FBAF-B990-16B6151899D8}"/>
              </a:ext>
            </a:extLst>
          </p:cNvPr>
          <p:cNvSpPr txBox="1"/>
          <p:nvPr/>
        </p:nvSpPr>
        <p:spPr>
          <a:xfrm>
            <a:off x="5145342" y="1539226"/>
            <a:ext cx="1161106" cy="461665"/>
          </a:xfrm>
          <a:prstGeom prst="rect">
            <a:avLst/>
          </a:prstGeom>
          <a:noFill/>
        </p:spPr>
        <p:txBody>
          <a:bodyPr wrap="square">
            <a:spAutoFit/>
          </a:bodyPr>
          <a:lstStyle/>
          <a:p>
            <a:r>
              <a:rPr lang="it-IT" sz="2400" b="1" dirty="0">
                <a:solidFill>
                  <a:srgbClr val="C00000"/>
                </a:solidFill>
              </a:rPr>
              <a:t>UNO</a:t>
            </a:r>
          </a:p>
        </p:txBody>
      </p:sp>
      <p:sp>
        <p:nvSpPr>
          <p:cNvPr id="11" name="CasellaDiTesto 10">
            <a:extLst>
              <a:ext uri="{FF2B5EF4-FFF2-40B4-BE49-F238E27FC236}">
                <a16:creationId xmlns:a16="http://schemas.microsoft.com/office/drawing/2014/main" id="{034CF1C7-4B45-A7DD-C7B9-0585986F5525}"/>
              </a:ext>
            </a:extLst>
          </p:cNvPr>
          <p:cNvSpPr txBox="1"/>
          <p:nvPr/>
        </p:nvSpPr>
        <p:spPr>
          <a:xfrm>
            <a:off x="9405957" y="1161648"/>
            <a:ext cx="1161106" cy="461665"/>
          </a:xfrm>
          <a:prstGeom prst="rect">
            <a:avLst/>
          </a:prstGeom>
          <a:noFill/>
        </p:spPr>
        <p:txBody>
          <a:bodyPr wrap="square">
            <a:spAutoFit/>
          </a:bodyPr>
          <a:lstStyle/>
          <a:p>
            <a:r>
              <a:rPr lang="it-IT" sz="2400" b="1" dirty="0">
                <a:solidFill>
                  <a:srgbClr val="C00000"/>
                </a:solidFill>
              </a:rPr>
              <a:t>MEGA</a:t>
            </a:r>
          </a:p>
        </p:txBody>
      </p:sp>
    </p:spTree>
    <p:extLst>
      <p:ext uri="{BB962C8B-B14F-4D97-AF65-F5344CB8AC3E}">
        <p14:creationId xmlns:p14="http://schemas.microsoft.com/office/powerpoint/2010/main" val="7736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C346-2BC9-C11D-0F51-7634F4FBD5AC}"/>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0F08BF3F-05E8-F8D6-69AA-FC817A4673C0}"/>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pic>
        <p:nvPicPr>
          <p:cNvPr id="3" name="Immagine 2">
            <a:extLst>
              <a:ext uri="{FF2B5EF4-FFF2-40B4-BE49-F238E27FC236}">
                <a16:creationId xmlns:a16="http://schemas.microsoft.com/office/drawing/2014/main" id="{FA8BFB2B-40F2-32DF-9D9D-DDE4726624FD}"/>
              </a:ext>
            </a:extLst>
          </p:cNvPr>
          <p:cNvPicPr>
            <a:picLocks noChangeAspect="1"/>
          </p:cNvPicPr>
          <p:nvPr/>
        </p:nvPicPr>
        <p:blipFill>
          <a:blip r:embed="rId2"/>
          <a:stretch>
            <a:fillRect/>
          </a:stretch>
        </p:blipFill>
        <p:spPr>
          <a:xfrm rot="5400000">
            <a:off x="410129" y="2218636"/>
            <a:ext cx="3619619" cy="2711561"/>
          </a:xfrm>
          <a:prstGeom prst="rect">
            <a:avLst/>
          </a:prstGeom>
        </p:spPr>
      </p:pic>
      <p:graphicFrame>
        <p:nvGraphicFramePr>
          <p:cNvPr id="6" name="Tabella 5">
            <a:extLst>
              <a:ext uri="{FF2B5EF4-FFF2-40B4-BE49-F238E27FC236}">
                <a16:creationId xmlns:a16="http://schemas.microsoft.com/office/drawing/2014/main" id="{73C510D9-CCD9-CA51-0651-EDFC75F462C1}"/>
              </a:ext>
            </a:extLst>
          </p:cNvPr>
          <p:cNvGraphicFramePr>
            <a:graphicFrameLocks noGrp="1"/>
          </p:cNvGraphicFramePr>
          <p:nvPr>
            <p:extLst>
              <p:ext uri="{D42A27DB-BD31-4B8C-83A1-F6EECF244321}">
                <p14:modId xmlns:p14="http://schemas.microsoft.com/office/powerpoint/2010/main" val="2992048778"/>
              </p:ext>
            </p:extLst>
          </p:nvPr>
        </p:nvGraphicFramePr>
        <p:xfrm>
          <a:off x="5123892" y="1033723"/>
          <a:ext cx="4896544" cy="4908380"/>
        </p:xfrm>
        <a:graphic>
          <a:graphicData uri="http://schemas.openxmlformats.org/drawingml/2006/table">
            <a:tbl>
              <a:tblPr/>
              <a:tblGrid>
                <a:gridCol w="2448272">
                  <a:extLst>
                    <a:ext uri="{9D8B030D-6E8A-4147-A177-3AD203B41FA5}">
                      <a16:colId xmlns:a16="http://schemas.microsoft.com/office/drawing/2014/main" val="3505731596"/>
                    </a:ext>
                  </a:extLst>
                </a:gridCol>
                <a:gridCol w="2448272">
                  <a:extLst>
                    <a:ext uri="{9D8B030D-6E8A-4147-A177-3AD203B41FA5}">
                      <a16:colId xmlns:a16="http://schemas.microsoft.com/office/drawing/2014/main" val="730529229"/>
                    </a:ext>
                  </a:extLst>
                </a:gridCol>
              </a:tblGrid>
              <a:tr h="393312">
                <a:tc>
                  <a:txBody>
                    <a:bodyPr/>
                    <a:lstStyle/>
                    <a:p>
                      <a:pPr fontAlgn="t"/>
                      <a:r>
                        <a:rPr lang="en-US" sz="1200" b="1" cap="all" dirty="0">
                          <a:effectLst/>
                          <a:latin typeface="Century Gothic" panose="020B0502020202020204" pitchFamily="34" charset="0"/>
                        </a:rPr>
                        <a:t>MICROCONTROLLER</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ATmega328</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338775"/>
                  </a:ext>
                </a:extLst>
              </a:tr>
              <a:tr h="224404">
                <a:tc>
                  <a:txBody>
                    <a:bodyPr/>
                    <a:lstStyle/>
                    <a:p>
                      <a:pPr fontAlgn="t"/>
                      <a:r>
                        <a:rPr lang="en-US" sz="1200" b="1" cap="all">
                          <a:effectLst/>
                          <a:latin typeface="Century Gothic" panose="020B0502020202020204" pitchFamily="34" charset="0"/>
                        </a:rPr>
                        <a:t>ARCHITECTURE</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AVR</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6087991"/>
                  </a:ext>
                </a:extLst>
              </a:tr>
              <a:tr h="393312">
                <a:tc>
                  <a:txBody>
                    <a:bodyPr/>
                    <a:lstStyle/>
                    <a:p>
                      <a:pPr fontAlgn="t"/>
                      <a:r>
                        <a:rPr lang="en-US" sz="1200" b="1" cap="all">
                          <a:effectLst/>
                          <a:latin typeface="Century Gothic" panose="020B0502020202020204" pitchFamily="34" charset="0"/>
                        </a:rPr>
                        <a:t>OPERATING VOLTAGE</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5 V</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683550"/>
                  </a:ext>
                </a:extLst>
              </a:tr>
              <a:tr h="562220">
                <a:tc>
                  <a:txBody>
                    <a:bodyPr/>
                    <a:lstStyle/>
                    <a:p>
                      <a:pPr fontAlgn="t"/>
                      <a:r>
                        <a:rPr lang="en-US" sz="1200" b="1" cap="all" dirty="0">
                          <a:effectLst/>
                          <a:latin typeface="Century Gothic" panose="020B0502020202020204" pitchFamily="34" charset="0"/>
                        </a:rPr>
                        <a:t>FLASH MEMORY</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32 KB of which 2 KB used by bootloader</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6120252"/>
                  </a:ext>
                </a:extLst>
              </a:tr>
              <a:tr h="224404">
                <a:tc>
                  <a:txBody>
                    <a:bodyPr/>
                    <a:lstStyle/>
                    <a:p>
                      <a:pPr fontAlgn="t"/>
                      <a:r>
                        <a:rPr lang="en-US" sz="1200" b="1" cap="all">
                          <a:effectLst/>
                          <a:latin typeface="Century Gothic" panose="020B0502020202020204" pitchFamily="34" charset="0"/>
                        </a:rPr>
                        <a:t>SRAM</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2 KB</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0663147"/>
                  </a:ext>
                </a:extLst>
              </a:tr>
              <a:tr h="224404">
                <a:tc>
                  <a:txBody>
                    <a:bodyPr/>
                    <a:lstStyle/>
                    <a:p>
                      <a:pPr fontAlgn="t"/>
                      <a:r>
                        <a:rPr lang="en-US" sz="1200" b="1" cap="all">
                          <a:effectLst/>
                          <a:latin typeface="Century Gothic" panose="020B0502020202020204" pitchFamily="34" charset="0"/>
                        </a:rPr>
                        <a:t>CLOCK SPEED</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b="1" dirty="0">
                          <a:solidFill>
                            <a:srgbClr val="FF0000"/>
                          </a:solidFill>
                          <a:effectLst/>
                          <a:latin typeface="Century Gothic" panose="020B0502020202020204" pitchFamily="34" charset="0"/>
                        </a:rPr>
                        <a:t>16 MHz</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93973340"/>
                  </a:ext>
                </a:extLst>
              </a:tr>
              <a:tr h="224404">
                <a:tc>
                  <a:txBody>
                    <a:bodyPr/>
                    <a:lstStyle/>
                    <a:p>
                      <a:pPr fontAlgn="t"/>
                      <a:r>
                        <a:rPr lang="en-US" sz="1200" b="1" cap="all">
                          <a:effectLst/>
                          <a:latin typeface="Century Gothic" panose="020B0502020202020204" pitchFamily="34" charset="0"/>
                        </a:rPr>
                        <a:t>ANALOG IN PINS</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8</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6900731"/>
                  </a:ext>
                </a:extLst>
              </a:tr>
              <a:tr h="224404">
                <a:tc>
                  <a:txBody>
                    <a:bodyPr/>
                    <a:lstStyle/>
                    <a:p>
                      <a:pPr fontAlgn="t"/>
                      <a:r>
                        <a:rPr lang="en-US" sz="1200" b="1" cap="all">
                          <a:effectLst/>
                          <a:latin typeface="Century Gothic" panose="020B0502020202020204" pitchFamily="34" charset="0"/>
                        </a:rPr>
                        <a:t>EEPROM</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 KB</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6912423"/>
                  </a:ext>
                </a:extLst>
              </a:tr>
              <a:tr h="393312">
                <a:tc>
                  <a:txBody>
                    <a:bodyPr/>
                    <a:lstStyle/>
                    <a:p>
                      <a:pPr fontAlgn="t"/>
                      <a:r>
                        <a:rPr lang="en-US" sz="1200" b="1" cap="all">
                          <a:effectLst/>
                          <a:latin typeface="Century Gothic" panose="020B0502020202020204" pitchFamily="34" charset="0"/>
                        </a:rPr>
                        <a:t>DC CURRENT PER I/O PINS</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40 mA (I/O Pins)</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5415896"/>
                  </a:ext>
                </a:extLst>
              </a:tr>
              <a:tr h="224404">
                <a:tc>
                  <a:txBody>
                    <a:bodyPr/>
                    <a:lstStyle/>
                    <a:p>
                      <a:pPr fontAlgn="t"/>
                      <a:r>
                        <a:rPr lang="en-US" sz="1200" b="1" cap="all">
                          <a:effectLst/>
                          <a:latin typeface="Century Gothic" panose="020B0502020202020204" pitchFamily="34" charset="0"/>
                        </a:rPr>
                        <a:t>INPUT VOLTAGE</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7-12V</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85983886"/>
                  </a:ext>
                </a:extLst>
              </a:tr>
              <a:tr h="393312">
                <a:tc>
                  <a:txBody>
                    <a:bodyPr/>
                    <a:lstStyle/>
                    <a:p>
                      <a:pPr fontAlgn="t"/>
                      <a:r>
                        <a:rPr lang="en-US" sz="1200" b="1" cap="all">
                          <a:effectLst/>
                          <a:latin typeface="Century Gothic" panose="020B0502020202020204" pitchFamily="34" charset="0"/>
                        </a:rPr>
                        <a:t>DIGITAL I/O PINS</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22 (6 of which are PWM)</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4459993"/>
                  </a:ext>
                </a:extLst>
              </a:tr>
              <a:tr h="224404">
                <a:tc>
                  <a:txBody>
                    <a:bodyPr/>
                    <a:lstStyle/>
                    <a:p>
                      <a:pPr fontAlgn="t"/>
                      <a:r>
                        <a:rPr lang="en-US" sz="1200" b="1" cap="all">
                          <a:effectLst/>
                          <a:latin typeface="Century Gothic" panose="020B0502020202020204" pitchFamily="34" charset="0"/>
                        </a:rPr>
                        <a:t>PWM OUTPUT</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6</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8906425"/>
                  </a:ext>
                </a:extLst>
              </a:tr>
              <a:tr h="393312">
                <a:tc>
                  <a:txBody>
                    <a:bodyPr/>
                    <a:lstStyle/>
                    <a:p>
                      <a:pPr fontAlgn="t"/>
                      <a:r>
                        <a:rPr lang="en-US" sz="1200" b="1" cap="all">
                          <a:effectLst/>
                          <a:latin typeface="Century Gothic" panose="020B0502020202020204" pitchFamily="34" charset="0"/>
                        </a:rPr>
                        <a:t>POWER CONSUMPTION</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19 mA</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49404883"/>
                  </a:ext>
                </a:extLst>
              </a:tr>
              <a:tr h="224404">
                <a:tc>
                  <a:txBody>
                    <a:bodyPr/>
                    <a:lstStyle/>
                    <a:p>
                      <a:pPr fontAlgn="t"/>
                      <a:r>
                        <a:rPr lang="en-US" sz="1200" b="1" cap="all">
                          <a:effectLst/>
                          <a:latin typeface="Century Gothic" panose="020B0502020202020204" pitchFamily="34" charset="0"/>
                        </a:rPr>
                        <a:t>PCB SIZE</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18 x 45 mm</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54388283"/>
                  </a:ext>
                </a:extLst>
              </a:tr>
              <a:tr h="224404">
                <a:tc>
                  <a:txBody>
                    <a:bodyPr/>
                    <a:lstStyle/>
                    <a:p>
                      <a:pPr fontAlgn="t"/>
                      <a:r>
                        <a:rPr lang="en-US" sz="1200" b="1" cap="all">
                          <a:effectLst/>
                          <a:latin typeface="Century Gothic" panose="020B0502020202020204" pitchFamily="34" charset="0"/>
                        </a:rPr>
                        <a:t>WEIGHT</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b="1" dirty="0">
                          <a:solidFill>
                            <a:srgbClr val="FF0000"/>
                          </a:solidFill>
                          <a:effectLst/>
                          <a:latin typeface="Century Gothic" panose="020B0502020202020204" pitchFamily="34" charset="0"/>
                        </a:rPr>
                        <a:t>7 g</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13564948"/>
                  </a:ext>
                </a:extLst>
              </a:tr>
              <a:tr h="224404">
                <a:tc>
                  <a:txBody>
                    <a:bodyPr/>
                    <a:lstStyle/>
                    <a:p>
                      <a:pPr fontAlgn="t"/>
                      <a:r>
                        <a:rPr lang="en-US" sz="1200" b="1" cap="all" dirty="0">
                          <a:effectLst/>
                          <a:latin typeface="Century Gothic" panose="020B0502020202020204" pitchFamily="34" charset="0"/>
                        </a:rPr>
                        <a:t>PRODUCT CODE</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A000005</a:t>
                      </a:r>
                    </a:p>
                  </a:txBody>
                  <a:tcPr marL="55080" marR="55080" marT="27540" marB="27540">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8699361"/>
                  </a:ext>
                </a:extLst>
              </a:tr>
            </a:tbl>
          </a:graphicData>
        </a:graphic>
      </p:graphicFrame>
      <p:sp>
        <p:nvSpPr>
          <p:cNvPr id="12" name="CasellaDiTesto 11">
            <a:extLst>
              <a:ext uri="{FF2B5EF4-FFF2-40B4-BE49-F238E27FC236}">
                <a16:creationId xmlns:a16="http://schemas.microsoft.com/office/drawing/2014/main" id="{95227B1F-B4F3-FD51-79C1-CE0CE8D7B1DC}"/>
              </a:ext>
            </a:extLst>
          </p:cNvPr>
          <p:cNvSpPr txBox="1"/>
          <p:nvPr/>
        </p:nvSpPr>
        <p:spPr>
          <a:xfrm>
            <a:off x="1770661" y="1395275"/>
            <a:ext cx="898556" cy="369332"/>
          </a:xfrm>
          <a:prstGeom prst="rect">
            <a:avLst/>
          </a:prstGeom>
          <a:noFill/>
        </p:spPr>
        <p:txBody>
          <a:bodyPr wrap="square">
            <a:spAutoFit/>
          </a:bodyPr>
          <a:lstStyle/>
          <a:p>
            <a:r>
              <a:rPr lang="it-IT" sz="1800" b="1" dirty="0">
                <a:solidFill>
                  <a:srgbClr val="C00000"/>
                </a:solidFill>
              </a:rPr>
              <a:t>NANO</a:t>
            </a:r>
            <a:endParaRPr lang="it-IT" dirty="0"/>
          </a:p>
        </p:txBody>
      </p:sp>
    </p:spTree>
    <p:extLst>
      <p:ext uri="{BB962C8B-B14F-4D97-AF65-F5344CB8AC3E}">
        <p14:creationId xmlns:p14="http://schemas.microsoft.com/office/powerpoint/2010/main" val="407979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56D3-51B9-A6E4-38D0-B16CE7002A5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2A6AAA2F-B182-19C5-45CA-C2FC1E078EFD}"/>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graphicFrame>
        <p:nvGraphicFramePr>
          <p:cNvPr id="2" name="Tabella 1">
            <a:extLst>
              <a:ext uri="{FF2B5EF4-FFF2-40B4-BE49-F238E27FC236}">
                <a16:creationId xmlns:a16="http://schemas.microsoft.com/office/drawing/2014/main" id="{B9A82CE5-35AC-0F0A-B52D-7EA5E47E7D0F}"/>
              </a:ext>
            </a:extLst>
          </p:cNvPr>
          <p:cNvGraphicFramePr>
            <a:graphicFrameLocks noGrp="1"/>
          </p:cNvGraphicFramePr>
          <p:nvPr>
            <p:extLst>
              <p:ext uri="{D42A27DB-BD31-4B8C-83A1-F6EECF244321}">
                <p14:modId xmlns:p14="http://schemas.microsoft.com/office/powerpoint/2010/main" val="4094769197"/>
              </p:ext>
            </p:extLst>
          </p:nvPr>
        </p:nvGraphicFramePr>
        <p:xfrm>
          <a:off x="5315484" y="1321754"/>
          <a:ext cx="5400600" cy="5059571"/>
        </p:xfrm>
        <a:graphic>
          <a:graphicData uri="http://schemas.openxmlformats.org/drawingml/2006/table">
            <a:tbl>
              <a:tblPr/>
              <a:tblGrid>
                <a:gridCol w="2653743">
                  <a:extLst>
                    <a:ext uri="{9D8B030D-6E8A-4147-A177-3AD203B41FA5}">
                      <a16:colId xmlns:a16="http://schemas.microsoft.com/office/drawing/2014/main" val="2076580232"/>
                    </a:ext>
                  </a:extLst>
                </a:gridCol>
                <a:gridCol w="2746857">
                  <a:extLst>
                    <a:ext uri="{9D8B030D-6E8A-4147-A177-3AD203B41FA5}">
                      <a16:colId xmlns:a16="http://schemas.microsoft.com/office/drawing/2014/main" val="3153628039"/>
                    </a:ext>
                  </a:extLst>
                </a:gridCol>
              </a:tblGrid>
              <a:tr h="175994">
                <a:tc>
                  <a:txBody>
                    <a:bodyPr/>
                    <a:lstStyle/>
                    <a:p>
                      <a:pPr fontAlgn="t"/>
                      <a:r>
                        <a:rPr lang="en-US" sz="1200" b="1" kern="1200" cap="all" dirty="0">
                          <a:solidFill>
                            <a:schemeClr val="tx1"/>
                          </a:solidFill>
                          <a:effectLst/>
                          <a:latin typeface="Century Gothic" panose="020B0502020202020204" pitchFamily="34" charset="0"/>
                          <a:ea typeface="+mn-ea"/>
                          <a:cs typeface="+mn-cs"/>
                        </a:rPr>
                        <a:t>MICROCONTROLLER</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u="none" strike="noStrike" dirty="0">
                          <a:solidFill>
                            <a:schemeClr val="tx1"/>
                          </a:solidFill>
                          <a:effectLst/>
                          <a:latin typeface="Century Gothic" panose="020B0502020202020204" pitchFamily="34" charset="0"/>
                        </a:rPr>
                        <a:t>ATmega328P</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55743505"/>
                  </a:ext>
                </a:extLst>
              </a:tr>
              <a:tr h="328711">
                <a:tc>
                  <a:txBody>
                    <a:bodyPr/>
                    <a:lstStyle/>
                    <a:p>
                      <a:pPr fontAlgn="t"/>
                      <a:r>
                        <a:rPr lang="en-US" sz="1200" b="1" cap="all" dirty="0">
                          <a:effectLst/>
                          <a:latin typeface="Century Gothic" panose="020B0502020202020204" pitchFamily="34" charset="0"/>
                        </a:rPr>
                        <a:t>OPERATING VOLTAGE</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5V</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40246150"/>
                  </a:ext>
                </a:extLst>
              </a:tr>
              <a:tr h="328711">
                <a:tc>
                  <a:txBody>
                    <a:bodyPr/>
                    <a:lstStyle/>
                    <a:p>
                      <a:pPr fontAlgn="t"/>
                      <a:r>
                        <a:rPr lang="en-US" sz="1200" b="1" cap="all" dirty="0">
                          <a:effectLst/>
                          <a:latin typeface="Century Gothic" panose="020B0502020202020204" pitchFamily="34" charset="0"/>
                        </a:rPr>
                        <a:t>INPUT VOLTAGE (RECOMMENDED)</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7-12V</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5933699"/>
                  </a:ext>
                </a:extLst>
              </a:tr>
              <a:tr h="328711">
                <a:tc>
                  <a:txBody>
                    <a:bodyPr/>
                    <a:lstStyle/>
                    <a:p>
                      <a:pPr fontAlgn="t"/>
                      <a:r>
                        <a:rPr lang="en-US" sz="1200" b="1" cap="all">
                          <a:effectLst/>
                          <a:latin typeface="Century Gothic" panose="020B0502020202020204" pitchFamily="34" charset="0"/>
                        </a:rPr>
                        <a:t>INPUT VOLTAGE (LIMIT)</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6-20V</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375994"/>
                  </a:ext>
                </a:extLst>
              </a:tr>
              <a:tr h="470169">
                <a:tc>
                  <a:txBody>
                    <a:bodyPr/>
                    <a:lstStyle/>
                    <a:p>
                      <a:pPr fontAlgn="t"/>
                      <a:r>
                        <a:rPr lang="en-US" sz="1200" b="1" cap="all">
                          <a:effectLst/>
                          <a:latin typeface="Century Gothic" panose="020B0502020202020204" pitchFamily="34" charset="0"/>
                        </a:rPr>
                        <a:t>DIGITAL I/O PINS</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14 (of which 6 provide PWM output)</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8939792"/>
                  </a:ext>
                </a:extLst>
              </a:tr>
              <a:tr h="328711">
                <a:tc>
                  <a:txBody>
                    <a:bodyPr/>
                    <a:lstStyle/>
                    <a:p>
                      <a:pPr fontAlgn="t"/>
                      <a:r>
                        <a:rPr lang="pt-BR" sz="1200" b="1" cap="all" dirty="0">
                          <a:effectLst/>
                          <a:latin typeface="Century Gothic" panose="020B0502020202020204" pitchFamily="34" charset="0"/>
                        </a:rPr>
                        <a:t>PWM DIGITAL I/O PINS</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6</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9296967"/>
                  </a:ext>
                </a:extLst>
              </a:tr>
              <a:tr h="328711">
                <a:tc>
                  <a:txBody>
                    <a:bodyPr/>
                    <a:lstStyle/>
                    <a:p>
                      <a:pPr fontAlgn="t"/>
                      <a:r>
                        <a:rPr lang="en-US" sz="1200" b="1" cap="all">
                          <a:effectLst/>
                          <a:latin typeface="Century Gothic" panose="020B0502020202020204" pitchFamily="34" charset="0"/>
                        </a:rPr>
                        <a:t>ANALOG INPUT PINS</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6</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7674952"/>
                  </a:ext>
                </a:extLst>
              </a:tr>
              <a:tr h="328711">
                <a:tc>
                  <a:txBody>
                    <a:bodyPr/>
                    <a:lstStyle/>
                    <a:p>
                      <a:pPr fontAlgn="t"/>
                      <a:r>
                        <a:rPr lang="it-IT" sz="1200" b="1" cap="all">
                          <a:effectLst/>
                          <a:latin typeface="Century Gothic" panose="020B0502020202020204" pitchFamily="34" charset="0"/>
                        </a:rPr>
                        <a:t>DC CURRENT PER I/O PIN</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20 mA</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52585342"/>
                  </a:ext>
                </a:extLst>
              </a:tr>
              <a:tr h="328711">
                <a:tc>
                  <a:txBody>
                    <a:bodyPr/>
                    <a:lstStyle/>
                    <a:p>
                      <a:pPr fontAlgn="t"/>
                      <a:r>
                        <a:rPr lang="en-US" sz="1200" b="1" cap="all">
                          <a:effectLst/>
                          <a:latin typeface="Century Gothic" panose="020B0502020202020204" pitchFamily="34" charset="0"/>
                        </a:rPr>
                        <a:t>DC CURRENT FOR 3.3V PIN</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50 mA</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32989049"/>
                  </a:ext>
                </a:extLst>
              </a:tr>
              <a:tr h="470169">
                <a:tc>
                  <a:txBody>
                    <a:bodyPr/>
                    <a:lstStyle/>
                    <a:p>
                      <a:pPr fontAlgn="t"/>
                      <a:r>
                        <a:rPr lang="en-US" sz="1200" b="1" cap="all">
                          <a:effectLst/>
                          <a:latin typeface="Century Gothic" panose="020B0502020202020204" pitchFamily="34" charset="0"/>
                        </a:rPr>
                        <a:t>FLASH MEMORY</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32 KB (ATmega328P) of which 0.5 KB used by bootloader</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3732940"/>
                  </a:ext>
                </a:extLst>
              </a:tr>
              <a:tr h="187252">
                <a:tc>
                  <a:txBody>
                    <a:bodyPr/>
                    <a:lstStyle/>
                    <a:p>
                      <a:pPr fontAlgn="t"/>
                      <a:r>
                        <a:rPr lang="en-US" sz="1200" b="1" cap="all">
                          <a:effectLst/>
                          <a:latin typeface="Century Gothic" panose="020B0502020202020204" pitchFamily="34" charset="0"/>
                        </a:rPr>
                        <a:t>SRAM</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2 KB (ATmega328P)</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22702585"/>
                  </a:ext>
                </a:extLst>
              </a:tr>
              <a:tr h="187252">
                <a:tc>
                  <a:txBody>
                    <a:bodyPr/>
                    <a:lstStyle/>
                    <a:p>
                      <a:pPr fontAlgn="t"/>
                      <a:r>
                        <a:rPr lang="en-US" sz="1200" b="1" cap="all">
                          <a:effectLst/>
                          <a:latin typeface="Century Gothic" panose="020B0502020202020204" pitchFamily="34" charset="0"/>
                        </a:rPr>
                        <a:t>EEPROM</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 KB (ATmega328P)</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5141778"/>
                  </a:ext>
                </a:extLst>
              </a:tr>
              <a:tr h="187252">
                <a:tc>
                  <a:txBody>
                    <a:bodyPr/>
                    <a:lstStyle/>
                    <a:p>
                      <a:pPr fontAlgn="t"/>
                      <a:r>
                        <a:rPr lang="en-US" sz="1200" b="1" cap="all">
                          <a:effectLst/>
                          <a:latin typeface="Century Gothic" panose="020B0502020202020204" pitchFamily="34" charset="0"/>
                        </a:rPr>
                        <a:t>CLOCK SPEED</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b="1" dirty="0">
                          <a:solidFill>
                            <a:srgbClr val="FF0000"/>
                          </a:solidFill>
                          <a:effectLst/>
                          <a:latin typeface="Century Gothic" panose="020B0502020202020204" pitchFamily="34" charset="0"/>
                        </a:rPr>
                        <a:t>16 MHz</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33848733"/>
                  </a:ext>
                </a:extLst>
              </a:tr>
              <a:tr h="187252">
                <a:tc>
                  <a:txBody>
                    <a:bodyPr/>
                    <a:lstStyle/>
                    <a:p>
                      <a:pPr fontAlgn="t"/>
                      <a:r>
                        <a:rPr lang="en-US" sz="1200" b="1" cap="all">
                          <a:effectLst/>
                          <a:latin typeface="Century Gothic" panose="020B0502020202020204" pitchFamily="34" charset="0"/>
                        </a:rPr>
                        <a:t>LED_BUILTIN</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13</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07672074"/>
                  </a:ext>
                </a:extLst>
              </a:tr>
              <a:tr h="187252">
                <a:tc>
                  <a:txBody>
                    <a:bodyPr/>
                    <a:lstStyle/>
                    <a:p>
                      <a:pPr fontAlgn="t"/>
                      <a:r>
                        <a:rPr lang="en-US" sz="1200" b="1" cap="all">
                          <a:effectLst/>
                          <a:latin typeface="Century Gothic" panose="020B0502020202020204" pitchFamily="34" charset="0"/>
                        </a:rPr>
                        <a:t>LENGTH</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68.6 mm</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87061112"/>
                  </a:ext>
                </a:extLst>
              </a:tr>
              <a:tr h="187252">
                <a:tc>
                  <a:txBody>
                    <a:bodyPr/>
                    <a:lstStyle/>
                    <a:p>
                      <a:pPr fontAlgn="t"/>
                      <a:r>
                        <a:rPr lang="en-US" sz="1200" b="1" cap="all">
                          <a:effectLst/>
                          <a:latin typeface="Century Gothic" panose="020B0502020202020204" pitchFamily="34" charset="0"/>
                        </a:rPr>
                        <a:t>WIDTH</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53.4 mm</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12164749"/>
                  </a:ext>
                </a:extLst>
              </a:tr>
              <a:tr h="187252">
                <a:tc>
                  <a:txBody>
                    <a:bodyPr/>
                    <a:lstStyle/>
                    <a:p>
                      <a:pPr fontAlgn="t"/>
                      <a:r>
                        <a:rPr lang="en-US" sz="1200" b="1" cap="all">
                          <a:effectLst/>
                          <a:latin typeface="Century Gothic" panose="020B0502020202020204" pitchFamily="34" charset="0"/>
                        </a:rPr>
                        <a:t>WEIGHT</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b="1" dirty="0">
                          <a:solidFill>
                            <a:srgbClr val="FF0000"/>
                          </a:solidFill>
                          <a:effectLst/>
                          <a:latin typeface="Century Gothic" panose="020B0502020202020204" pitchFamily="34" charset="0"/>
                        </a:rPr>
                        <a:t>25 g</a:t>
                      </a:r>
                    </a:p>
                  </a:txBody>
                  <a:tcPr marL="44401" marR="44401" marT="22201" marB="22201">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9469970"/>
                  </a:ext>
                </a:extLst>
              </a:tr>
            </a:tbl>
          </a:graphicData>
        </a:graphic>
      </p:graphicFrame>
      <p:pic>
        <p:nvPicPr>
          <p:cNvPr id="4" name="Immagine 3">
            <a:extLst>
              <a:ext uri="{FF2B5EF4-FFF2-40B4-BE49-F238E27FC236}">
                <a16:creationId xmlns:a16="http://schemas.microsoft.com/office/drawing/2014/main" id="{DFCD3350-FF69-7A79-C834-11670A0EA216}"/>
              </a:ext>
            </a:extLst>
          </p:cNvPr>
          <p:cNvPicPr>
            <a:picLocks noChangeAspect="1"/>
          </p:cNvPicPr>
          <p:nvPr/>
        </p:nvPicPr>
        <p:blipFill>
          <a:blip r:embed="rId2"/>
          <a:stretch>
            <a:fillRect/>
          </a:stretch>
        </p:blipFill>
        <p:spPr>
          <a:xfrm rot="5400000">
            <a:off x="526922" y="2085251"/>
            <a:ext cx="4305713" cy="3225534"/>
          </a:xfrm>
          <a:prstGeom prst="rect">
            <a:avLst/>
          </a:prstGeom>
        </p:spPr>
      </p:pic>
      <p:sp>
        <p:nvSpPr>
          <p:cNvPr id="7" name="CasellaDiTesto 6">
            <a:extLst>
              <a:ext uri="{FF2B5EF4-FFF2-40B4-BE49-F238E27FC236}">
                <a16:creationId xmlns:a16="http://schemas.microsoft.com/office/drawing/2014/main" id="{3285EB80-D66C-916B-8089-1E5100F8D30A}"/>
              </a:ext>
            </a:extLst>
          </p:cNvPr>
          <p:cNvSpPr txBox="1"/>
          <p:nvPr/>
        </p:nvSpPr>
        <p:spPr>
          <a:xfrm>
            <a:off x="2230500" y="1360495"/>
            <a:ext cx="898556" cy="369332"/>
          </a:xfrm>
          <a:prstGeom prst="rect">
            <a:avLst/>
          </a:prstGeom>
          <a:noFill/>
        </p:spPr>
        <p:txBody>
          <a:bodyPr wrap="square">
            <a:spAutoFit/>
          </a:bodyPr>
          <a:lstStyle/>
          <a:p>
            <a:r>
              <a:rPr lang="it-IT" sz="1800" b="1" dirty="0">
                <a:solidFill>
                  <a:srgbClr val="C00000"/>
                </a:solidFill>
              </a:rPr>
              <a:t>UNO</a:t>
            </a:r>
            <a:endParaRPr lang="it-IT" dirty="0"/>
          </a:p>
        </p:txBody>
      </p:sp>
    </p:spTree>
    <p:extLst>
      <p:ext uri="{BB962C8B-B14F-4D97-AF65-F5344CB8AC3E}">
        <p14:creationId xmlns:p14="http://schemas.microsoft.com/office/powerpoint/2010/main" val="384321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19DFD-9E44-D1E9-B33B-3179EB8FB576}"/>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CCA2DCF5-EBDF-AFCF-3E89-E6F990D64FE3}"/>
              </a:ext>
            </a:extLst>
          </p:cNvPr>
          <p:cNvSpPr>
            <a:spLocks noGrp="1"/>
          </p:cNvSpPr>
          <p:nvPr>
            <p:ph type="body" sz="quarter" idx="11"/>
          </p:nvPr>
        </p:nvSpPr>
        <p:spPr/>
        <p:txBody>
          <a:bodyPr/>
          <a:lstStyle/>
          <a:p>
            <a:r>
              <a:rPr lang="it-IT" sz="3600" dirty="0" err="1"/>
              <a:t>Introduction</a:t>
            </a:r>
            <a:r>
              <a:rPr lang="it-IT" sz="3600" dirty="0"/>
              <a:t> to Arduino</a:t>
            </a:r>
          </a:p>
          <a:p>
            <a:r>
              <a:rPr lang="it-IT" sz="2200" dirty="0">
                <a:solidFill>
                  <a:schemeClr val="tx1"/>
                </a:solidFill>
              </a:rPr>
              <a:t>Arduino</a:t>
            </a:r>
            <a:endParaRPr lang="it-IT" sz="4800" dirty="0"/>
          </a:p>
        </p:txBody>
      </p:sp>
      <p:graphicFrame>
        <p:nvGraphicFramePr>
          <p:cNvPr id="3" name="Tabella 2">
            <a:extLst>
              <a:ext uri="{FF2B5EF4-FFF2-40B4-BE49-F238E27FC236}">
                <a16:creationId xmlns:a16="http://schemas.microsoft.com/office/drawing/2014/main" id="{689B95C1-FB1A-5F21-4C50-35DD9BFF7B64}"/>
              </a:ext>
            </a:extLst>
          </p:cNvPr>
          <p:cNvGraphicFramePr>
            <a:graphicFrameLocks noGrp="1"/>
          </p:cNvGraphicFramePr>
          <p:nvPr>
            <p:extLst>
              <p:ext uri="{D42A27DB-BD31-4B8C-83A1-F6EECF244321}">
                <p14:modId xmlns:p14="http://schemas.microsoft.com/office/powerpoint/2010/main" val="1635895705"/>
              </p:ext>
            </p:extLst>
          </p:nvPr>
        </p:nvGraphicFramePr>
        <p:xfrm>
          <a:off x="6053880" y="1470705"/>
          <a:ext cx="4032448" cy="5058063"/>
        </p:xfrm>
        <a:graphic>
          <a:graphicData uri="http://schemas.openxmlformats.org/drawingml/2006/table">
            <a:tbl>
              <a:tblPr/>
              <a:tblGrid>
                <a:gridCol w="2016224">
                  <a:extLst>
                    <a:ext uri="{9D8B030D-6E8A-4147-A177-3AD203B41FA5}">
                      <a16:colId xmlns:a16="http://schemas.microsoft.com/office/drawing/2014/main" val="533746012"/>
                    </a:ext>
                  </a:extLst>
                </a:gridCol>
                <a:gridCol w="2016224">
                  <a:extLst>
                    <a:ext uri="{9D8B030D-6E8A-4147-A177-3AD203B41FA5}">
                      <a16:colId xmlns:a16="http://schemas.microsoft.com/office/drawing/2014/main" val="46625628"/>
                    </a:ext>
                  </a:extLst>
                </a:gridCol>
              </a:tblGrid>
              <a:tr h="201826">
                <a:tc>
                  <a:txBody>
                    <a:bodyPr/>
                    <a:lstStyle/>
                    <a:p>
                      <a:pPr fontAlgn="t"/>
                      <a:r>
                        <a:rPr lang="en-US" sz="1200" b="1" cap="all" dirty="0">
                          <a:effectLst/>
                          <a:latin typeface="Century Gothic" panose="020B0502020202020204" pitchFamily="34" charset="0"/>
                        </a:rPr>
                        <a:t>MICROCONTROLLER</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u="none" strike="noStrike" dirty="0">
                          <a:solidFill>
                            <a:schemeClr val="tx1"/>
                          </a:solidFill>
                          <a:effectLst/>
                          <a:latin typeface="Century Gothic" panose="020B0502020202020204" pitchFamily="34" charset="0"/>
                        </a:rPr>
                        <a:t>ATmega2560</a:t>
                      </a:r>
                      <a:endParaRPr lang="en-US" sz="1200" dirty="0">
                        <a:solidFill>
                          <a:schemeClr val="tx1"/>
                        </a:solidFill>
                        <a:effectLst/>
                        <a:latin typeface="Century Gothic" panose="020B0502020202020204" pitchFamily="34" charset="0"/>
                      </a:endParaRP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0597865"/>
                  </a:ext>
                </a:extLst>
              </a:tr>
              <a:tr h="354209">
                <a:tc>
                  <a:txBody>
                    <a:bodyPr/>
                    <a:lstStyle/>
                    <a:p>
                      <a:pPr fontAlgn="t"/>
                      <a:r>
                        <a:rPr lang="en-US" sz="1200" b="1" cap="all">
                          <a:effectLst/>
                          <a:latin typeface="Century Gothic" panose="020B0502020202020204" pitchFamily="34" charset="0"/>
                        </a:rPr>
                        <a:t>OPERATING VOLTAGE</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5V</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0246533"/>
                  </a:ext>
                </a:extLst>
              </a:tr>
              <a:tr h="354209">
                <a:tc>
                  <a:txBody>
                    <a:bodyPr/>
                    <a:lstStyle/>
                    <a:p>
                      <a:pPr fontAlgn="t"/>
                      <a:r>
                        <a:rPr lang="en-US" sz="1200" b="1" cap="all" dirty="0">
                          <a:effectLst/>
                          <a:latin typeface="Century Gothic" panose="020B0502020202020204" pitchFamily="34" charset="0"/>
                        </a:rPr>
                        <a:t>INPUT VOLTAGE (RECOMMENDED)</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7-12V</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0478499"/>
                  </a:ext>
                </a:extLst>
              </a:tr>
              <a:tr h="354209">
                <a:tc>
                  <a:txBody>
                    <a:bodyPr/>
                    <a:lstStyle/>
                    <a:p>
                      <a:pPr fontAlgn="t"/>
                      <a:r>
                        <a:rPr lang="en-US" sz="1200" b="1" cap="all">
                          <a:effectLst/>
                          <a:latin typeface="Century Gothic" panose="020B0502020202020204" pitchFamily="34" charset="0"/>
                        </a:rPr>
                        <a:t>INPUT VOLTAGE (LIMIT)</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6-20V</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2254011"/>
                  </a:ext>
                </a:extLst>
              </a:tr>
              <a:tr h="506593">
                <a:tc>
                  <a:txBody>
                    <a:bodyPr/>
                    <a:lstStyle/>
                    <a:p>
                      <a:pPr fontAlgn="t"/>
                      <a:r>
                        <a:rPr lang="en-US" sz="1200" b="1" cap="all">
                          <a:effectLst/>
                          <a:latin typeface="Century Gothic" panose="020B0502020202020204" pitchFamily="34" charset="0"/>
                        </a:rPr>
                        <a:t>DIGITAL I/O PINS</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54 (of which 15 provide PWM output)</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807677"/>
                  </a:ext>
                </a:extLst>
              </a:tr>
              <a:tr h="354209">
                <a:tc>
                  <a:txBody>
                    <a:bodyPr/>
                    <a:lstStyle/>
                    <a:p>
                      <a:pPr fontAlgn="t"/>
                      <a:r>
                        <a:rPr lang="en-US" sz="1200" b="1" cap="all">
                          <a:effectLst/>
                          <a:latin typeface="Century Gothic" panose="020B0502020202020204" pitchFamily="34" charset="0"/>
                        </a:rPr>
                        <a:t>ANALOG INPUT PINS</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16</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0728903"/>
                  </a:ext>
                </a:extLst>
              </a:tr>
              <a:tr h="354209">
                <a:tc>
                  <a:txBody>
                    <a:bodyPr/>
                    <a:lstStyle/>
                    <a:p>
                      <a:pPr fontAlgn="t"/>
                      <a:r>
                        <a:rPr lang="it-IT" sz="1200" b="1" cap="all">
                          <a:effectLst/>
                          <a:latin typeface="Century Gothic" panose="020B0502020202020204" pitchFamily="34" charset="0"/>
                        </a:rPr>
                        <a:t>DC CURRENT PER I/O PIN</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20 mA</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414109"/>
                  </a:ext>
                </a:extLst>
              </a:tr>
              <a:tr h="354209">
                <a:tc>
                  <a:txBody>
                    <a:bodyPr/>
                    <a:lstStyle/>
                    <a:p>
                      <a:pPr fontAlgn="t"/>
                      <a:r>
                        <a:rPr lang="en-US" sz="1200" b="1" cap="all">
                          <a:effectLst/>
                          <a:latin typeface="Century Gothic" panose="020B0502020202020204" pitchFamily="34" charset="0"/>
                        </a:rPr>
                        <a:t>DC CURRENT FOR 3.3V PIN</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50 mA</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0254112"/>
                  </a:ext>
                </a:extLst>
              </a:tr>
              <a:tr h="506593">
                <a:tc>
                  <a:txBody>
                    <a:bodyPr/>
                    <a:lstStyle/>
                    <a:p>
                      <a:pPr fontAlgn="t"/>
                      <a:r>
                        <a:rPr lang="en-US" sz="1200" b="1" cap="all">
                          <a:effectLst/>
                          <a:latin typeface="Century Gothic" panose="020B0502020202020204" pitchFamily="34" charset="0"/>
                        </a:rPr>
                        <a:t>FLASH MEMORY</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256 KB of which 8 KB used by bootloader</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6858985"/>
                  </a:ext>
                </a:extLst>
              </a:tr>
              <a:tr h="201826">
                <a:tc>
                  <a:txBody>
                    <a:bodyPr/>
                    <a:lstStyle/>
                    <a:p>
                      <a:pPr fontAlgn="t"/>
                      <a:r>
                        <a:rPr lang="en-US" sz="1200" b="1" cap="all">
                          <a:effectLst/>
                          <a:latin typeface="Century Gothic" panose="020B0502020202020204" pitchFamily="34" charset="0"/>
                        </a:rPr>
                        <a:t>SRAM</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latin typeface="Century Gothic" panose="020B0502020202020204" pitchFamily="34" charset="0"/>
                        </a:rPr>
                        <a:t>8 KB</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1111543"/>
                  </a:ext>
                </a:extLst>
              </a:tr>
              <a:tr h="201826">
                <a:tc>
                  <a:txBody>
                    <a:bodyPr/>
                    <a:lstStyle/>
                    <a:p>
                      <a:pPr fontAlgn="t"/>
                      <a:r>
                        <a:rPr lang="en-US" sz="1200" b="1" cap="all">
                          <a:effectLst/>
                          <a:latin typeface="Century Gothic" panose="020B0502020202020204" pitchFamily="34" charset="0"/>
                        </a:rPr>
                        <a:t>EEPROM</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4 KB</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69614988"/>
                  </a:ext>
                </a:extLst>
              </a:tr>
              <a:tr h="201826">
                <a:tc>
                  <a:txBody>
                    <a:bodyPr/>
                    <a:lstStyle/>
                    <a:p>
                      <a:pPr fontAlgn="t"/>
                      <a:r>
                        <a:rPr lang="en-US" sz="1200" b="1" cap="all">
                          <a:effectLst/>
                          <a:latin typeface="Century Gothic" panose="020B0502020202020204" pitchFamily="34" charset="0"/>
                        </a:rPr>
                        <a:t>CLOCK SPEED</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b="1" dirty="0">
                          <a:solidFill>
                            <a:srgbClr val="FF0000"/>
                          </a:solidFill>
                          <a:effectLst/>
                          <a:latin typeface="Century Gothic" panose="020B0502020202020204" pitchFamily="34" charset="0"/>
                        </a:rPr>
                        <a:t>16 MHz</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21411917"/>
                  </a:ext>
                </a:extLst>
              </a:tr>
              <a:tr h="201826">
                <a:tc>
                  <a:txBody>
                    <a:bodyPr/>
                    <a:lstStyle/>
                    <a:p>
                      <a:pPr fontAlgn="t"/>
                      <a:r>
                        <a:rPr lang="en-US" sz="1200" b="1" cap="all">
                          <a:effectLst/>
                          <a:latin typeface="Century Gothic" panose="020B0502020202020204" pitchFamily="34" charset="0"/>
                        </a:rPr>
                        <a:t>LED_BUILTIN</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13</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3942802"/>
                  </a:ext>
                </a:extLst>
              </a:tr>
              <a:tr h="201826">
                <a:tc>
                  <a:txBody>
                    <a:bodyPr/>
                    <a:lstStyle/>
                    <a:p>
                      <a:pPr fontAlgn="t"/>
                      <a:r>
                        <a:rPr lang="en-US" sz="1200" b="1" cap="all">
                          <a:effectLst/>
                          <a:latin typeface="Century Gothic" panose="020B0502020202020204" pitchFamily="34" charset="0"/>
                        </a:rPr>
                        <a:t>LENGTH</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101.52 mm</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77031500"/>
                  </a:ext>
                </a:extLst>
              </a:tr>
              <a:tr h="201826">
                <a:tc>
                  <a:txBody>
                    <a:bodyPr/>
                    <a:lstStyle/>
                    <a:p>
                      <a:pPr fontAlgn="t"/>
                      <a:r>
                        <a:rPr lang="en-US" sz="1200" b="1" cap="all">
                          <a:effectLst/>
                          <a:latin typeface="Century Gothic" panose="020B0502020202020204" pitchFamily="34" charset="0"/>
                        </a:rPr>
                        <a:t>WIDTH</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a:effectLst/>
                          <a:latin typeface="Century Gothic" panose="020B0502020202020204" pitchFamily="34" charset="0"/>
                        </a:rPr>
                        <a:t>53.3 mm</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0275949"/>
                  </a:ext>
                </a:extLst>
              </a:tr>
              <a:tr h="201826">
                <a:tc>
                  <a:txBody>
                    <a:bodyPr/>
                    <a:lstStyle/>
                    <a:p>
                      <a:pPr fontAlgn="t"/>
                      <a:r>
                        <a:rPr lang="en-US" sz="1200" b="1" cap="all">
                          <a:effectLst/>
                          <a:latin typeface="Century Gothic" panose="020B0502020202020204" pitchFamily="34" charset="0"/>
                        </a:rPr>
                        <a:t>WEIGHT</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b="1" dirty="0">
                          <a:solidFill>
                            <a:srgbClr val="FF0000"/>
                          </a:solidFill>
                          <a:effectLst/>
                          <a:latin typeface="Century Gothic" panose="020B0502020202020204" pitchFamily="34" charset="0"/>
                        </a:rPr>
                        <a:t>37 g</a:t>
                      </a:r>
                    </a:p>
                  </a:txBody>
                  <a:tcPr marL="49447" marR="49447" marT="24724" marB="24724">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7431792"/>
                  </a:ext>
                </a:extLst>
              </a:tr>
            </a:tbl>
          </a:graphicData>
        </a:graphic>
      </p:graphicFrame>
      <p:pic>
        <p:nvPicPr>
          <p:cNvPr id="6" name="Immagine 5">
            <a:extLst>
              <a:ext uri="{FF2B5EF4-FFF2-40B4-BE49-F238E27FC236}">
                <a16:creationId xmlns:a16="http://schemas.microsoft.com/office/drawing/2014/main" id="{E033C23F-7B16-28E8-677D-3DF890737F27}"/>
              </a:ext>
            </a:extLst>
          </p:cNvPr>
          <p:cNvPicPr>
            <a:picLocks noChangeAspect="1"/>
          </p:cNvPicPr>
          <p:nvPr/>
        </p:nvPicPr>
        <p:blipFill>
          <a:blip r:embed="rId2"/>
          <a:stretch>
            <a:fillRect/>
          </a:stretch>
        </p:blipFill>
        <p:spPr>
          <a:xfrm rot="5400000">
            <a:off x="559788" y="2049161"/>
            <a:ext cx="5050814" cy="3783711"/>
          </a:xfrm>
          <a:prstGeom prst="rect">
            <a:avLst/>
          </a:prstGeom>
        </p:spPr>
      </p:pic>
      <p:sp>
        <p:nvSpPr>
          <p:cNvPr id="7" name="CasellaDiTesto 6">
            <a:extLst>
              <a:ext uri="{FF2B5EF4-FFF2-40B4-BE49-F238E27FC236}">
                <a16:creationId xmlns:a16="http://schemas.microsoft.com/office/drawing/2014/main" id="{94637F82-69E5-3A25-A667-AC17556040C9}"/>
              </a:ext>
            </a:extLst>
          </p:cNvPr>
          <p:cNvSpPr txBox="1"/>
          <p:nvPr/>
        </p:nvSpPr>
        <p:spPr>
          <a:xfrm>
            <a:off x="2635917" y="1230943"/>
            <a:ext cx="898556" cy="369332"/>
          </a:xfrm>
          <a:prstGeom prst="rect">
            <a:avLst/>
          </a:prstGeom>
          <a:noFill/>
        </p:spPr>
        <p:txBody>
          <a:bodyPr wrap="square">
            <a:spAutoFit/>
          </a:bodyPr>
          <a:lstStyle/>
          <a:p>
            <a:r>
              <a:rPr lang="it-IT" sz="1800" b="1" dirty="0">
                <a:solidFill>
                  <a:srgbClr val="C00000"/>
                </a:solidFill>
              </a:rPr>
              <a:t>MEGA</a:t>
            </a:r>
            <a:endParaRPr lang="it-IT" dirty="0"/>
          </a:p>
        </p:txBody>
      </p:sp>
    </p:spTree>
    <p:extLst>
      <p:ext uri="{BB962C8B-B14F-4D97-AF65-F5344CB8AC3E}">
        <p14:creationId xmlns:p14="http://schemas.microsoft.com/office/powerpoint/2010/main" val="3020726721"/>
      </p:ext>
    </p:extLst>
  </p:cSld>
  <p:clrMapOvr>
    <a:masterClrMapping/>
  </p:clrMapOvr>
</p:sld>
</file>

<file path=ppt/theme/theme1.xml><?xml version="1.0" encoding="utf-8"?>
<a:theme xmlns:a="http://schemas.openxmlformats.org/drawingml/2006/main" name="UniBo_Forlì_16_9">
  <a:themeElements>
    <a:clrScheme name="Personalizzato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UniBo_Forlì_16_9" id="{775F1CCF-3E6B-4AE4-80DB-9F8AAA2D65AF}" vid="{9007D246-E869-4599-A100-DB33EA0852A1}"/>
    </a:ext>
  </a:extLst>
</a:theme>
</file>

<file path=ppt/theme/theme2.xml><?xml version="1.0" encoding="utf-8"?>
<a:theme xmlns:a="http://schemas.openxmlformats.org/drawingml/2006/main" name="DIAPOSITIVE">
  <a:themeElements>
    <a:clrScheme name="Personalizzato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UniBo_Forlì_16_9</Template>
  <TotalTime>7756</TotalTime>
  <Words>4358</Words>
  <Application>Microsoft Office PowerPoint</Application>
  <PresentationFormat>Widescreen</PresentationFormat>
  <Paragraphs>604</Paragraphs>
  <Slides>58</Slides>
  <Notes>0</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58</vt:i4>
      </vt:variant>
    </vt:vector>
  </HeadingPairs>
  <TitlesOfParts>
    <vt:vector size="68" baseType="lpstr">
      <vt:lpstr>Aptos</vt:lpstr>
      <vt:lpstr>Arial</vt:lpstr>
      <vt:lpstr>Calibri</vt:lpstr>
      <vt:lpstr>Century Gothic</vt:lpstr>
      <vt:lpstr>Open Sans</vt:lpstr>
      <vt:lpstr>source sans pro</vt:lpstr>
      <vt:lpstr>Wingdings</vt:lpstr>
      <vt:lpstr>UniBo_Forlì_16_9</vt:lpstr>
      <vt:lpstr>DIAPOSITIVE</vt:lpstr>
      <vt:lpstr>CHIUSURA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Nicolò Damiani Ferretti</dc:creator>
  <cp:lastModifiedBy>Giacomo Silvagni</cp:lastModifiedBy>
  <cp:revision>230</cp:revision>
  <dcterms:created xsi:type="dcterms:W3CDTF">2024-05-17T06:05:12Z</dcterms:created>
  <dcterms:modified xsi:type="dcterms:W3CDTF">2024-10-30T12:08:20Z</dcterms:modified>
</cp:coreProperties>
</file>